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0" r:id="rId8"/>
    <p:sldId id="264" r:id="rId9"/>
    <p:sldId id="265" r:id="rId10"/>
    <p:sldId id="282" r:id="rId11"/>
    <p:sldId id="263" r:id="rId12"/>
    <p:sldId id="28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45"/>
    <p:restoredTop sz="96327"/>
  </p:normalViewPr>
  <p:slideViewPr>
    <p:cSldViewPr snapToGrid="0" snapToObjects="1">
      <p:cViewPr varScale="1">
        <p:scale>
          <a:sx n="109" d="100"/>
          <a:sy n="109" d="100"/>
        </p:scale>
        <p:origin x="1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12/29/2022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13CED6-6464-154A-8E42-51CF356FA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sz="6000" dirty="0">
                <a:solidFill>
                  <a:schemeClr val="accent6">
                    <a:lumMod val="75000"/>
                  </a:schemeClr>
                </a:solidFill>
              </a:rPr>
              <a:t>IIS MAZZONE </a:t>
            </a:r>
            <a:r>
              <a:rPr lang="it-IT" sz="6000" dirty="0"/>
              <a:t>PROGETTO ERASMUS+</a:t>
            </a:r>
            <a:br>
              <a:rPr lang="it-IT" sz="6000" dirty="0"/>
            </a:br>
            <a:br>
              <a:rPr lang="it-IT" sz="6000" dirty="0"/>
            </a:br>
            <a:r>
              <a:rPr lang="it-IT" sz="6000" dirty="0"/>
              <a:t>«</a:t>
            </a:r>
            <a:r>
              <a:rPr lang="it-IT" sz="6000" dirty="0" err="1"/>
              <a:t>becOming</a:t>
            </a:r>
            <a:r>
              <a:rPr lang="it-IT" sz="6000" dirty="0"/>
              <a:t> </a:t>
            </a:r>
            <a:r>
              <a:rPr lang="it-IT" sz="6000" dirty="0" err="1"/>
              <a:t>european</a:t>
            </a:r>
            <a:r>
              <a:rPr lang="it-IT" sz="6000" dirty="0"/>
              <a:t> </a:t>
            </a:r>
            <a:r>
              <a:rPr lang="it-IT" sz="6000" dirty="0" err="1"/>
              <a:t>teachers</a:t>
            </a:r>
            <a:r>
              <a:rPr lang="it-IT" sz="6000" dirty="0"/>
              <a:t>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09B4676-CD08-C44C-96C4-72D5CD5E9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1687828" y="3606391"/>
            <a:ext cx="6797887" cy="721613"/>
          </a:xfrm>
        </p:spPr>
        <p:txBody>
          <a:bodyPr/>
          <a:lstStyle/>
          <a:p>
            <a:r>
              <a:rPr lang="it-IT" sz="4000" dirty="0" err="1"/>
              <a:t>MALTa</a:t>
            </a:r>
            <a:r>
              <a:rPr lang="it-IT" sz="4000" dirty="0"/>
              <a:t>         -        NORVEGIA       </a:t>
            </a:r>
          </a:p>
        </p:txBody>
      </p:sp>
      <p:pic>
        <p:nvPicPr>
          <p:cNvPr id="7" name="Immagine 6" descr="Immagine che contiene testo, persona, persone, gruppo&#10;&#10;Descrizione generata automaticamente">
            <a:extLst>
              <a:ext uri="{FF2B5EF4-FFF2-40B4-BE49-F238E27FC236}">
                <a16:creationId xmlns:a16="http://schemas.microsoft.com/office/drawing/2014/main" id="{151A2DA3-8FA1-9E44-BEFB-C4FBA183C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0000">
            <a:off x="3240673" y="4445580"/>
            <a:ext cx="1955076" cy="1466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 descr="Immagine che contiene testo, edificio, esterni, persona&#10;&#10;Descrizione generata automaticamente">
            <a:extLst>
              <a:ext uri="{FF2B5EF4-FFF2-40B4-BE49-F238E27FC236}">
                <a16:creationId xmlns:a16="http://schemas.microsoft.com/office/drawing/2014/main" id="{6709D1F2-236F-444D-A4AD-0736945A9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80000">
            <a:off x="6504533" y="4233001"/>
            <a:ext cx="1958316" cy="1468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omeone you loved -1.mp3" descr="Someone you loved -1.mp3">
            <a:hlinkClick r:id="" action="ppaction://media"/>
            <a:extLst>
              <a:ext uri="{FF2B5EF4-FFF2-40B4-BE49-F238E27FC236}">
                <a16:creationId xmlns:a16="http://schemas.microsoft.com/office/drawing/2014/main" id="{A47FB573-1949-7B4D-AB0D-CA9AA6BC2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7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412F17E-378A-48DF-A7D0-616F75D5C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2" name="Freeform 11">
            <a:extLst>
              <a:ext uri="{FF2B5EF4-FFF2-40B4-BE49-F238E27FC236}">
                <a16:creationId xmlns:a16="http://schemas.microsoft.com/office/drawing/2014/main" id="{908915DF-1091-4602-9B1A-C06774398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13">
            <a:extLst>
              <a:ext uri="{FF2B5EF4-FFF2-40B4-BE49-F238E27FC236}">
                <a16:creationId xmlns:a16="http://schemas.microsoft.com/office/drawing/2014/main" id="{6CFA88D5-4955-401D-884D-20970DD4E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Freeform 25">
            <a:extLst>
              <a:ext uri="{FF2B5EF4-FFF2-40B4-BE49-F238E27FC236}">
                <a16:creationId xmlns:a16="http://schemas.microsoft.com/office/drawing/2014/main" id="{164D267B-C17A-4774-88F8-99CC562E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 14">
            <a:extLst>
              <a:ext uri="{FF2B5EF4-FFF2-40B4-BE49-F238E27FC236}">
                <a16:creationId xmlns:a16="http://schemas.microsoft.com/office/drawing/2014/main" id="{C1C5AED6-50C3-434F-B16D-A7A833763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50" name="5-Point Star 24">
            <a:extLst>
              <a:ext uri="{FF2B5EF4-FFF2-40B4-BE49-F238E27FC236}">
                <a16:creationId xmlns:a16="http://schemas.microsoft.com/office/drawing/2014/main" id="{AFF213A5-1AFF-47E9-83C0-F71BD7388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FBEFC2E-C7BE-8E43-A323-8D02E8717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70" r="6695"/>
          <a:stretch/>
        </p:blipFill>
        <p:spPr>
          <a:xfrm rot="21420000">
            <a:off x="-174974" y="-150300"/>
            <a:ext cx="6273778" cy="7179886"/>
          </a:xfrm>
          <a:custGeom>
            <a:avLst/>
            <a:gdLst/>
            <a:ahLst/>
            <a:cxnLst/>
            <a:rect l="l" t="t" r="r" b="b"/>
            <a:pathLst>
              <a:path w="6273778" h="7179886">
                <a:moveTo>
                  <a:pt x="359050" y="0"/>
                </a:moveTo>
                <a:lnTo>
                  <a:pt x="6273778" y="309978"/>
                </a:lnTo>
                <a:lnTo>
                  <a:pt x="6273778" y="7179886"/>
                </a:lnTo>
                <a:lnTo>
                  <a:pt x="0" y="6851091"/>
                </a:lnTo>
                <a:close/>
              </a:path>
            </a:pathLst>
          </a:custGeom>
        </p:spPr>
      </p:pic>
      <p:pic>
        <p:nvPicPr>
          <p:cNvPr id="5" name="Immagine 4" descr="Immagine che contiene persone, altare, parecchi&#10;&#10;Descrizione generata automaticamente">
            <a:extLst>
              <a:ext uri="{FF2B5EF4-FFF2-40B4-BE49-F238E27FC236}">
                <a16:creationId xmlns:a16="http://schemas.microsoft.com/office/drawing/2014/main" id="{F51A46C2-4A6D-1A42-B9FF-E26372C7E9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81" r="22524" b="-1"/>
          <a:stretch/>
        </p:blipFill>
        <p:spPr>
          <a:xfrm rot="21420000">
            <a:off x="6097256" y="-168985"/>
            <a:ext cx="6269721" cy="7179673"/>
          </a:xfrm>
          <a:custGeom>
            <a:avLst/>
            <a:gdLst/>
            <a:ahLst/>
            <a:cxnLst/>
            <a:rect l="l" t="t" r="r" b="b"/>
            <a:pathLst>
              <a:path w="6269721" h="7179673">
                <a:moveTo>
                  <a:pt x="0" y="0"/>
                </a:moveTo>
                <a:lnTo>
                  <a:pt x="6269721" y="328582"/>
                </a:lnTo>
                <a:lnTo>
                  <a:pt x="5910671" y="7179673"/>
                </a:lnTo>
                <a:lnTo>
                  <a:pt x="0" y="6869908"/>
                </a:lnTo>
                <a:close/>
              </a:path>
            </a:pathLst>
          </a:custGeom>
        </p:spPr>
      </p:pic>
      <p:sp>
        <p:nvSpPr>
          <p:cNvPr id="52" name="Freeform 41">
            <a:extLst>
              <a:ext uri="{FF2B5EF4-FFF2-40B4-BE49-F238E27FC236}">
                <a16:creationId xmlns:a16="http://schemas.microsoft.com/office/drawing/2014/main" id="{6B3373B9-C2F9-42B1-8DF8-80ED21DFA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3110373"/>
            <a:ext cx="12191999" cy="3200225"/>
          </a:xfrm>
          <a:custGeom>
            <a:avLst/>
            <a:gdLst>
              <a:gd name="connsiteX0" fmla="*/ 12191999 w 12191999"/>
              <a:gd name="connsiteY0" fmla="*/ 0 h 3200225"/>
              <a:gd name="connsiteX1" fmla="*/ 12191999 w 12191999"/>
              <a:gd name="connsiteY1" fmla="*/ 2542878 h 3200225"/>
              <a:gd name="connsiteX2" fmla="*/ 11319417 w 12191999"/>
              <a:gd name="connsiteY2" fmla="*/ 2589399 h 3200225"/>
              <a:gd name="connsiteX3" fmla="*/ 11319810 w 12191999"/>
              <a:gd name="connsiteY3" fmla="*/ 2596721 h 3200225"/>
              <a:gd name="connsiteX4" fmla="*/ 0 w 12191999"/>
              <a:gd name="connsiteY4" fmla="*/ 3200225 h 3200225"/>
              <a:gd name="connsiteX5" fmla="*/ 0 w 12191999"/>
              <a:gd name="connsiteY5" fmla="*/ 657345 h 3200225"/>
              <a:gd name="connsiteX6" fmla="*/ 995948 w 12191999"/>
              <a:gd name="connsiteY6" fmla="*/ 604247 h 3200225"/>
              <a:gd name="connsiteX7" fmla="*/ 995927 w 12191999"/>
              <a:gd name="connsiteY7" fmla="*/ 596905 h 32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3200225">
                <a:moveTo>
                  <a:pt x="12191999" y="0"/>
                </a:moveTo>
                <a:lnTo>
                  <a:pt x="12191999" y="2542878"/>
                </a:lnTo>
                <a:lnTo>
                  <a:pt x="11319417" y="2589399"/>
                </a:lnTo>
                <a:lnTo>
                  <a:pt x="11319810" y="2596721"/>
                </a:lnTo>
                <a:lnTo>
                  <a:pt x="0" y="3200225"/>
                </a:lnTo>
                <a:lnTo>
                  <a:pt x="0" y="657345"/>
                </a:lnTo>
                <a:lnTo>
                  <a:pt x="995948" y="604247"/>
                </a:lnTo>
                <a:lnTo>
                  <a:pt x="995927" y="596905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2AFF145-D659-4840-921B-10ADE7AD4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33978" y="3738210"/>
            <a:ext cx="7984311" cy="1346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Co-</a:t>
            </a:r>
            <a:r>
              <a:rPr lang="en-US" sz="4000" dirty="0" err="1">
                <a:solidFill>
                  <a:schemeClr val="bg1"/>
                </a:solidFill>
              </a:rPr>
              <a:t>cattedrale</a:t>
            </a:r>
            <a:r>
              <a:rPr lang="en-US" sz="4000" dirty="0">
                <a:solidFill>
                  <a:schemeClr val="bg1"/>
                </a:solidFill>
              </a:rPr>
              <a:t> di san Giovanni 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 err="1">
                <a:solidFill>
                  <a:schemeClr val="bg1"/>
                </a:solidFill>
              </a:rPr>
              <a:t>mausoleo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carafa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4" name="5-Point Star 24">
            <a:extLst>
              <a:ext uri="{FF2B5EF4-FFF2-40B4-BE49-F238E27FC236}">
                <a16:creationId xmlns:a16="http://schemas.microsoft.com/office/drawing/2014/main" id="{A7AF7C22-5A9C-4F84-929B-FF4138CE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5492692" y="5364445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9426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0CC70BA-3B27-4D37-9E55-9F566B3FB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7" name="Freeform 11">
            <a:extLst>
              <a:ext uri="{FF2B5EF4-FFF2-40B4-BE49-F238E27FC236}">
                <a16:creationId xmlns:a16="http://schemas.microsoft.com/office/drawing/2014/main" id="{8E54E5FE-6A50-43B2-979B-BE2474F45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1732545C-0790-47A1-B809-8A2531586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Freeform 25">
            <a:extLst>
              <a:ext uri="{FF2B5EF4-FFF2-40B4-BE49-F238E27FC236}">
                <a16:creationId xmlns:a16="http://schemas.microsoft.com/office/drawing/2014/main" id="{22C9706F-5320-4C8E-91AE-1A9025E9C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307E1BB0-6022-40FB-8C25-E20C51DC5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0FA51A0F-B103-49AB-BD7A-A4545B98A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DA633B-92EB-4B60-9923-569561004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448A3C3-EB01-4B07-A230-2273FBEA5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54" y="457201"/>
            <a:ext cx="11261749" cy="3343894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93D7238-9B57-4D5E-B8A1-6E9AB7ED4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6974"/>
            <a:ext cx="12188952" cy="260102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26346F-26E6-4664-AE9F-F1C8E542C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2134" y="4491323"/>
            <a:ext cx="12201086" cy="0"/>
          </a:xfrm>
          <a:prstGeom prst="line">
            <a:avLst/>
          </a:pr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D91B1C28-E12C-5F4F-9E2B-023AACDEA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12" y="4714814"/>
            <a:ext cx="10818199" cy="10752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000" dirty="0"/>
              <a:t>Blue grotto tour</a:t>
            </a:r>
          </a:p>
        </p:txBody>
      </p:sp>
      <p:sp>
        <p:nvSpPr>
          <p:cNvPr id="35" name="5-Point Star 8">
            <a:extLst>
              <a:ext uri="{FF2B5EF4-FFF2-40B4-BE49-F238E27FC236}">
                <a16:creationId xmlns:a16="http://schemas.microsoft.com/office/drawing/2014/main" id="{3A4C8985-32CF-4C63-AA39-3A8629E7E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03408" y="6388943"/>
            <a:ext cx="373049" cy="37304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Immagine 3" descr="Immagine che contiene esterni, acqua, cielo, roccia&#10;&#10;Descrizione generata automaticamente">
            <a:extLst>
              <a:ext uri="{FF2B5EF4-FFF2-40B4-BE49-F238E27FC236}">
                <a16:creationId xmlns:a16="http://schemas.microsoft.com/office/drawing/2014/main" id="{04171DCA-2420-794D-9569-91F7ECF7F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27" y="805469"/>
            <a:ext cx="3528876" cy="2646657"/>
          </a:xfrm>
          <a:prstGeom prst="rect">
            <a:avLst/>
          </a:prstGeom>
        </p:spPr>
      </p:pic>
      <p:pic>
        <p:nvPicPr>
          <p:cNvPr id="6" name="Segnaposto contenuto 5" descr="Immagine che contiene roccia, esterni, cielo, montagna&#10;&#10;Descrizione generata automaticamente">
            <a:extLst>
              <a:ext uri="{FF2B5EF4-FFF2-40B4-BE49-F238E27FC236}">
                <a16:creationId xmlns:a16="http://schemas.microsoft.com/office/drawing/2014/main" id="{BEA30C63-57FD-DF4B-BD90-C6BE2AF1F71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4326139" y="805469"/>
            <a:ext cx="3528876" cy="2646657"/>
          </a:xfrm>
          <a:prstGeom prst="rect">
            <a:avLst/>
          </a:prstGeom>
        </p:spPr>
      </p:pic>
      <p:pic>
        <p:nvPicPr>
          <p:cNvPr id="10" name="Segnaposto contenuto 9" descr="Immagine che contiene persona, posando, gruppo, esterni&#10;&#10;Descrizione generata automaticamente">
            <a:extLst>
              <a:ext uri="{FF2B5EF4-FFF2-40B4-BE49-F238E27FC236}">
                <a16:creationId xmlns:a16="http://schemas.microsoft.com/office/drawing/2014/main" id="{6B7A040F-F754-3E4E-A582-32715DE05DD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6"/>
          <a:stretch>
            <a:fillRect/>
          </a:stretch>
        </p:blipFill>
        <p:spPr>
          <a:xfrm>
            <a:off x="7980551" y="810004"/>
            <a:ext cx="3516784" cy="263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91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36">
            <a:extLst>
              <a:ext uri="{FF2B5EF4-FFF2-40B4-BE49-F238E27FC236}">
                <a16:creationId xmlns:a16="http://schemas.microsoft.com/office/drawing/2014/main" id="{576E8DBD-6DBD-4FCB-8FE8-8F0425C0B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4" name="Freeform 11">
            <a:extLst>
              <a:ext uri="{FF2B5EF4-FFF2-40B4-BE49-F238E27FC236}">
                <a16:creationId xmlns:a16="http://schemas.microsoft.com/office/drawing/2014/main" id="{70BE0118-665B-49AC-8ED9-B29C009C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Freeform 13">
            <a:extLst>
              <a:ext uri="{FF2B5EF4-FFF2-40B4-BE49-F238E27FC236}">
                <a16:creationId xmlns:a16="http://schemas.microsoft.com/office/drawing/2014/main" id="{DB8E4593-3024-4A7B-92FB-8114D72E5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Freeform 25">
            <a:extLst>
              <a:ext uri="{FF2B5EF4-FFF2-40B4-BE49-F238E27FC236}">
                <a16:creationId xmlns:a16="http://schemas.microsoft.com/office/drawing/2014/main" id="{F72029E6-113E-4A42-8D29-4B796B39B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Freeform 14">
            <a:extLst>
              <a:ext uri="{FF2B5EF4-FFF2-40B4-BE49-F238E27FC236}">
                <a16:creationId xmlns:a16="http://schemas.microsoft.com/office/drawing/2014/main" id="{FBAE6AE5-2B20-46E6-B338-A385BFF09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61" name="5-Point Star 24">
            <a:extLst>
              <a:ext uri="{FF2B5EF4-FFF2-40B4-BE49-F238E27FC236}">
                <a16:creationId xmlns:a16="http://schemas.microsoft.com/office/drawing/2014/main" id="{4555B12C-E2CF-448D-918F-96D0958D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2" name="Picture 48">
            <a:extLst>
              <a:ext uri="{FF2B5EF4-FFF2-40B4-BE49-F238E27FC236}">
                <a16:creationId xmlns:a16="http://schemas.microsoft.com/office/drawing/2014/main" id="{47458151-6535-4712-9D31-5BFEBD22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28F956D1-3AF5-47E1-BF12-D331E34AA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4A5A7DD1-718C-42BE-9B90-4D960E22E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B205AA6-A9ED-374C-BD4B-DEE7B54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44" y="476352"/>
            <a:ext cx="3326650" cy="20288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 err="1"/>
              <a:t>Obiettivi</a:t>
            </a:r>
            <a:r>
              <a:rPr lang="en-US" sz="4400" dirty="0"/>
              <a:t> </a:t>
            </a:r>
            <a:r>
              <a:rPr lang="en-US" sz="4400" dirty="0" err="1"/>
              <a:t>raggiunti</a:t>
            </a:r>
            <a:endParaRPr lang="en-US" sz="44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8FC1BD-053D-E142-A0CF-93C9D0A44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663" y="2732690"/>
            <a:ext cx="3326649" cy="27464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 La </a:t>
            </a:r>
            <a:r>
              <a:rPr lang="en-US" sz="1400" dirty="0" err="1"/>
              <a:t>mobilita</a:t>
            </a:r>
            <a:r>
              <a:rPr lang="en-US" sz="1400" dirty="0"/>
              <a:t>’ ha </a:t>
            </a:r>
            <a:r>
              <a:rPr lang="en-US" sz="1400" dirty="0" err="1"/>
              <a:t>consentito</a:t>
            </a:r>
            <a:r>
              <a:rPr lang="en-US" sz="1400" dirty="0"/>
              <a:t> di </a:t>
            </a:r>
            <a:r>
              <a:rPr lang="en-US" sz="1400" dirty="0" err="1"/>
              <a:t>cooperare</a:t>
            </a:r>
            <a:r>
              <a:rPr lang="en-US" sz="1400" dirty="0"/>
              <a:t> e </a:t>
            </a:r>
            <a:r>
              <a:rPr lang="en-US" sz="1400" dirty="0" err="1"/>
              <a:t>apprendere</a:t>
            </a:r>
            <a:r>
              <a:rPr lang="en-US" sz="1400" dirty="0"/>
              <a:t> in un </a:t>
            </a:r>
            <a:r>
              <a:rPr lang="en-US" sz="1400" dirty="0" err="1"/>
              <a:t>contesto</a:t>
            </a:r>
            <a:r>
              <a:rPr lang="en-US" sz="1400" dirty="0"/>
              <a:t> </a:t>
            </a:r>
            <a:r>
              <a:rPr lang="en-US" sz="1400" dirty="0" err="1"/>
              <a:t>internazionale</a:t>
            </a:r>
            <a:r>
              <a:rPr lang="en-US" sz="1400" dirty="0"/>
              <a:t> </a:t>
            </a:r>
            <a:r>
              <a:rPr lang="en-US" sz="1400" dirty="0" err="1"/>
              <a:t>migliorando</a:t>
            </a:r>
            <a:r>
              <a:rPr lang="en-US" sz="1400" dirty="0"/>
              <a:t> la  </a:t>
            </a:r>
            <a:r>
              <a:rPr lang="en-US" sz="1400" dirty="0" err="1"/>
              <a:t>capacità</a:t>
            </a:r>
            <a:r>
              <a:rPr lang="en-US" sz="1400" dirty="0"/>
              <a:t> di </a:t>
            </a:r>
            <a:r>
              <a:rPr lang="en-US" sz="1400" dirty="0" err="1"/>
              <a:t>comunicare</a:t>
            </a:r>
            <a:r>
              <a:rPr lang="en-US" sz="1400" dirty="0"/>
              <a:t> in inglese e di </a:t>
            </a:r>
            <a:r>
              <a:rPr lang="en-US" sz="1400" dirty="0" err="1"/>
              <a:t>lavorare</a:t>
            </a:r>
            <a:r>
              <a:rPr lang="en-US" sz="1400" dirty="0"/>
              <a:t> in </a:t>
            </a:r>
            <a:r>
              <a:rPr lang="en-US" sz="1400" dirty="0" err="1"/>
              <a:t>gruppo</a:t>
            </a:r>
            <a:r>
              <a:rPr lang="en-US" sz="1400" dirty="0"/>
              <a:t> in un </a:t>
            </a:r>
            <a:r>
              <a:rPr lang="en-US" sz="1400" dirty="0" err="1"/>
              <a:t>ambiente</a:t>
            </a:r>
            <a:r>
              <a:rPr lang="en-US" sz="1400" dirty="0"/>
              <a:t> </a:t>
            </a:r>
            <a:r>
              <a:rPr lang="en-US" sz="1400" dirty="0" err="1"/>
              <a:t>multiculturale</a:t>
            </a: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400" dirty="0"/>
              <a:t>di </a:t>
            </a:r>
            <a:r>
              <a:rPr lang="en-US" sz="1400" dirty="0" err="1"/>
              <a:t>implementare</a:t>
            </a:r>
            <a:r>
              <a:rPr lang="en-US" sz="1400" dirty="0"/>
              <a:t>, </a:t>
            </a:r>
            <a:r>
              <a:rPr lang="en-US" sz="1400" dirty="0" err="1"/>
              <a:t>metodologie</a:t>
            </a:r>
            <a:r>
              <a:rPr lang="en-US" sz="1400" dirty="0"/>
              <a:t> </a:t>
            </a:r>
            <a:r>
              <a:rPr lang="en-US" sz="1400" dirty="0" err="1"/>
              <a:t>didattiche</a:t>
            </a:r>
            <a:r>
              <a:rPr lang="en-US" sz="1400" dirty="0"/>
              <a:t> innovative per </a:t>
            </a:r>
            <a:r>
              <a:rPr lang="en-US" sz="1400" dirty="0" err="1"/>
              <a:t>garantire</a:t>
            </a:r>
            <a:r>
              <a:rPr lang="en-US" sz="1400" dirty="0"/>
              <a:t> il </a:t>
            </a:r>
            <a:r>
              <a:rPr lang="en-US" sz="1400" dirty="0" err="1"/>
              <a:t>successo</a:t>
            </a:r>
            <a:r>
              <a:rPr lang="en-US" sz="1400" dirty="0"/>
              <a:t> </a:t>
            </a:r>
            <a:r>
              <a:rPr lang="en-US" sz="1400" dirty="0" err="1"/>
              <a:t>scolastico</a:t>
            </a:r>
            <a:r>
              <a:rPr lang="en-US" sz="1400" dirty="0"/>
              <a:t> </a:t>
            </a:r>
            <a:r>
              <a:rPr lang="en-US" sz="1400" dirty="0" err="1"/>
              <a:t>degli</a:t>
            </a:r>
            <a:r>
              <a:rPr lang="en-US" sz="1400" dirty="0"/>
              <a:t> </a:t>
            </a:r>
            <a:r>
              <a:rPr lang="en-US" sz="1400" dirty="0" err="1"/>
              <a:t>studenti</a:t>
            </a: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400" dirty="0"/>
              <a:t>DI </a:t>
            </a:r>
            <a:r>
              <a:rPr lang="en-US" sz="1400" dirty="0" err="1"/>
              <a:t>Progettare</a:t>
            </a:r>
            <a:r>
              <a:rPr lang="en-US" sz="1400" dirty="0"/>
              <a:t> una </a:t>
            </a:r>
            <a:r>
              <a:rPr lang="en-US" sz="1400" dirty="0" err="1"/>
              <a:t>lezione</a:t>
            </a:r>
            <a:r>
              <a:rPr lang="en-US" sz="1400" dirty="0"/>
              <a:t> o una </a:t>
            </a:r>
            <a:r>
              <a:rPr lang="en-US" sz="1400" dirty="0" err="1"/>
              <a:t>serie</a:t>
            </a:r>
            <a:r>
              <a:rPr lang="en-US" sz="1400" dirty="0"/>
              <a:t> di </a:t>
            </a:r>
            <a:r>
              <a:rPr lang="en-US" sz="1400" dirty="0" err="1"/>
              <a:t>lezioni</a:t>
            </a:r>
            <a:r>
              <a:rPr lang="en-US" sz="1400" dirty="0"/>
              <a:t> CLIL</a:t>
            </a:r>
          </a:p>
          <a:p>
            <a:pPr algn="r">
              <a:lnSpc>
                <a:spcPct val="110000"/>
              </a:lnSpc>
            </a:pPr>
            <a:endParaRPr lang="en-US" sz="7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DE02FF1-20BC-4306-B0FB-AE6D71D73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9A8C427-1B47-42B2-9206-1F34BE757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52622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9864909-0F48-48BD-B525-B293738D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persona, pavimento, parete, interni&#10;&#10;Descrizione generata automaticamente">
            <a:extLst>
              <a:ext uri="{FF2B5EF4-FFF2-40B4-BE49-F238E27FC236}">
                <a16:creationId xmlns:a16="http://schemas.microsoft.com/office/drawing/2014/main" id="{A3E6C9D7-C54F-DB4F-8692-7ED0F486E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367" y="1372897"/>
            <a:ext cx="6174771" cy="410622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BE793E-02A2-1E4D-B771-BD81107D6164}"/>
              </a:ext>
            </a:extLst>
          </p:cNvPr>
          <p:cNvSpPr txBox="1"/>
          <p:nvPr/>
        </p:nvSpPr>
        <p:spPr>
          <a:xfrm>
            <a:off x="3100552" y="48662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6074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0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93411C-A1D8-450D-9561-24C75D6D7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D4E68FE-D0E7-4AC4-9D37-BC9A10E71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9F958711-6F0F-4DAF-B6D7-38676273C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5143923-1A43-6E43-B879-8BAB4641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6" y="684680"/>
            <a:ext cx="3459892" cy="42535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dirty="0"/>
              <a:t>MALTA </a:t>
            </a:r>
            <a:br>
              <a:rPr lang="en-US" sz="6600" dirty="0"/>
            </a:b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8-11 NOVEMBRE 2021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43839F-D746-4BD2-AF83-A2D59C171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22DB94-BA9F-403F-85B2-FD0A22CAD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37" y="5762147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F0A5978-229F-41F1-B213-A2B43E442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persona, persone, gruppo&#10;&#10;Descrizione generata automaticamente">
            <a:extLst>
              <a:ext uri="{FF2B5EF4-FFF2-40B4-BE49-F238E27FC236}">
                <a16:creationId xmlns:a16="http://schemas.microsoft.com/office/drawing/2014/main" id="{34A20381-5047-0048-BADF-423FD137466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2454" r="13080" b="3"/>
          <a:stretch/>
        </p:blipFill>
        <p:spPr>
          <a:xfrm>
            <a:off x="5321367" y="684680"/>
            <a:ext cx="6174771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6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6" name="Rectangle 15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A9E2719-3179-4CB2-9E0D-7403C5056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25">
            <a:extLst>
              <a:ext uri="{FF2B5EF4-FFF2-40B4-BE49-F238E27FC236}">
                <a16:creationId xmlns:a16="http://schemas.microsoft.com/office/drawing/2014/main" id="{2FA7B314-1C7F-48F1-A359-A30AD553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FEA56A-DD53-4B5F-A09A-BF4585AF7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D894851-362E-9E4B-848D-3AC0AC8D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05" y="685800"/>
            <a:ext cx="5468321" cy="517467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Corso di lingua inglese per </a:t>
            </a:r>
            <a:r>
              <a:rPr lang="en-US" dirty="0" err="1">
                <a:solidFill>
                  <a:schemeClr val="bg1"/>
                </a:solidFill>
              </a:rPr>
              <a:t>docenti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(General English course and aims and core concepts of the CLIL)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e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personale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ata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(General English course to acquire knowledge, skills to strengthen the international dimension of the Institute, especially in terms of student work/</a:t>
            </a:r>
            <a:r>
              <a:rPr lang="en-US" sz="2000">
                <a:solidFill>
                  <a:schemeClr val="bg1"/>
                </a:solidFill>
              </a:rPr>
              <a:t>school experience)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Segnaposto contenuto 5" descr="Immagine che contiene pavimento, interni, tavolo&#10;&#10;Descrizione generata automaticamente">
            <a:extLst>
              <a:ext uri="{FF2B5EF4-FFF2-40B4-BE49-F238E27FC236}">
                <a16:creationId xmlns:a16="http://schemas.microsoft.com/office/drawing/2014/main" id="{94EC9B43-44E4-4E4A-8999-3FC5C296335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14013" r="3844" b="1"/>
          <a:stretch/>
        </p:blipFill>
        <p:spPr>
          <a:xfrm>
            <a:off x="6320775" y="231418"/>
            <a:ext cx="5142813" cy="2895599"/>
          </a:xfrm>
          <a:prstGeom prst="rect">
            <a:avLst/>
          </a:prstGeom>
          <a:ln>
            <a:noFill/>
          </a:ln>
        </p:spPr>
      </p:pic>
      <p:pic>
        <p:nvPicPr>
          <p:cNvPr id="8" name="Immagine 7" descr="Immagine che contiene interni, persona, parete, soffitto&#10;&#10;Descrizione generata automaticamente">
            <a:extLst>
              <a:ext uri="{FF2B5EF4-FFF2-40B4-BE49-F238E27FC236}">
                <a16:creationId xmlns:a16="http://schemas.microsoft.com/office/drawing/2014/main" id="{345A8ECE-026A-E147-B072-0C9DB19761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8"/>
          <a:stretch/>
        </p:blipFill>
        <p:spPr>
          <a:xfrm>
            <a:off x="6320775" y="3250087"/>
            <a:ext cx="5142813" cy="28876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62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47" name="Rectangle 46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Segnaposto contenuto 5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7ECF4D68-E263-3944-BC30-2773C9986B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57" r="1" b="23991"/>
          <a:stretch/>
        </p:blipFill>
        <p:spPr>
          <a:xfrm>
            <a:off x="1" y="-1"/>
            <a:ext cx="5791144" cy="3980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9075C07-CFB6-4B00-8D9D-38D8FB766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DCE972F-2FB3-6BDD-4EB0-FD954E169A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2047" y="4267829"/>
            <a:ext cx="11494465" cy="1608035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400" dirty="0" err="1">
                <a:solidFill>
                  <a:schemeClr val="bg1"/>
                </a:solidFill>
              </a:rPr>
              <a:t>Attività</a:t>
            </a:r>
            <a:r>
              <a:rPr lang="en-US" sz="3400" dirty="0">
                <a:solidFill>
                  <a:schemeClr val="bg1"/>
                </a:solidFill>
              </a:rPr>
              <a:t> di </a:t>
            </a:r>
            <a:r>
              <a:rPr lang="en-US" sz="3400" dirty="0" err="1">
                <a:solidFill>
                  <a:schemeClr val="bg1"/>
                </a:solidFill>
              </a:rPr>
              <a:t>formazione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finalizzate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all’acquisizione</a:t>
            </a:r>
            <a:r>
              <a:rPr lang="en-US" sz="3400" dirty="0">
                <a:solidFill>
                  <a:schemeClr val="bg1"/>
                </a:solidFill>
              </a:rPr>
              <a:t> e al </a:t>
            </a:r>
            <a:r>
              <a:rPr lang="en-US" sz="3400" dirty="0" err="1">
                <a:solidFill>
                  <a:schemeClr val="bg1"/>
                </a:solidFill>
              </a:rPr>
              <a:t>potenziamento</a:t>
            </a:r>
            <a:r>
              <a:rPr lang="en-US" sz="3400" dirty="0">
                <a:solidFill>
                  <a:schemeClr val="bg1"/>
                </a:solidFill>
              </a:rPr>
              <a:t> di </a:t>
            </a:r>
            <a:r>
              <a:rPr lang="en-US" sz="3400" dirty="0" err="1">
                <a:solidFill>
                  <a:schemeClr val="bg1"/>
                </a:solidFill>
              </a:rPr>
              <a:t>competenze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linguistiche</a:t>
            </a:r>
            <a:r>
              <a:rPr lang="en-US" sz="3400" dirty="0">
                <a:solidFill>
                  <a:schemeClr val="bg1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en-US" sz="3400" dirty="0" err="1">
                <a:solidFill>
                  <a:schemeClr val="bg1"/>
                </a:solidFill>
              </a:rPr>
              <a:t>rafforzamento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della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dimensione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internazionale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dell’iis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mazzone</a:t>
            </a:r>
            <a:endParaRPr lang="en-US" sz="3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Segnaposto contenuto 8" descr="Immagine che contiene persona, pavimento, parete, interni&#10;&#10;Descrizione generata automaticamente">
            <a:extLst>
              <a:ext uri="{FF2B5EF4-FFF2-40B4-BE49-F238E27FC236}">
                <a16:creationId xmlns:a16="http://schemas.microsoft.com/office/drawing/2014/main" id="{E1A6D4DE-A182-5C4B-A6EA-EF5F3EEC4F7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/>
          <a:stretch>
            <a:fillRect/>
          </a:stretch>
        </p:blipFill>
        <p:spPr>
          <a:xfrm>
            <a:off x="5947924" y="112542"/>
            <a:ext cx="5671688" cy="3868080"/>
          </a:xfrm>
        </p:spPr>
      </p:pic>
    </p:spTree>
    <p:extLst>
      <p:ext uri="{BB962C8B-B14F-4D97-AF65-F5344CB8AC3E}">
        <p14:creationId xmlns:p14="http://schemas.microsoft.com/office/powerpoint/2010/main" val="289115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668768-3C7B-764F-B155-66AE34FB0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36" y="166256"/>
            <a:ext cx="11180619" cy="1350818"/>
          </a:xfrm>
        </p:spPr>
        <p:txBody>
          <a:bodyPr>
            <a:normAutofit fontScale="90000"/>
          </a:bodyPr>
          <a:lstStyle/>
          <a:p>
            <a:pPr algn="ctr"/>
            <a:br>
              <a:rPr lang="it-IT" sz="4900" dirty="0"/>
            </a:br>
            <a:r>
              <a:rPr lang="it-IT" sz="4400" dirty="0"/>
              <a:t>Visita al MCAST</a:t>
            </a:r>
            <a:br>
              <a:rPr lang="it-IT" sz="4900" dirty="0"/>
            </a:br>
            <a:r>
              <a:rPr lang="it-IT" sz="3600" dirty="0"/>
              <a:t>the malta college of art, scienze &amp; Technology</a:t>
            </a:r>
            <a:br>
              <a:rPr lang="it-IT" sz="3600" dirty="0"/>
            </a:br>
            <a:r>
              <a:rPr lang="it-IT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Segnaposto contenuto 5" descr="Immagine che contiene testo, interni, pavimento, persona&#10;&#10;Descrizione generata automaticamente">
            <a:extLst>
              <a:ext uri="{FF2B5EF4-FFF2-40B4-BE49-F238E27FC236}">
                <a16:creationId xmlns:a16="http://schemas.microsoft.com/office/drawing/2014/main" id="{B32C3C3D-A78A-194E-8D78-601056E844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42831" y="1518966"/>
            <a:ext cx="5087938" cy="2859179"/>
          </a:xfrm>
        </p:spPr>
      </p:pic>
      <p:pic>
        <p:nvPicPr>
          <p:cNvPr id="8" name="Segnaposto contenuto 7" descr="Immagine che contiene persona, interni, parete, gruppo&#10;&#10;Descrizione generata automaticamente">
            <a:extLst>
              <a:ext uri="{FF2B5EF4-FFF2-40B4-BE49-F238E27FC236}">
                <a16:creationId xmlns:a16="http://schemas.microsoft.com/office/drawing/2014/main" id="{93993829-2E65-204D-98EE-0B0C2FB26AB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805295" y="1517074"/>
            <a:ext cx="5086350" cy="2861071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BAB652-AFD7-AC41-9B39-C53505F631E3}"/>
              </a:ext>
            </a:extLst>
          </p:cNvPr>
          <p:cNvSpPr txBox="1"/>
          <p:nvPr/>
        </p:nvSpPr>
        <p:spPr>
          <a:xfrm>
            <a:off x="644236" y="4497857"/>
            <a:ext cx="108377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Bodoni MT" panose="020F0502020204030204" pitchFamily="34" charset="0"/>
                <a:cs typeface="Calibri" panose="020F0502020204030204" pitchFamily="34" charset="0"/>
              </a:rPr>
              <a:t>Confronto tra sistemi educativi (maltese e italiano) -  Orientamento in entrata e in uscita  - Integrazione dei cittadini stranieri</a:t>
            </a:r>
            <a:br>
              <a:rPr lang="it-IT" sz="1800" b="0" i="0" u="none" strike="noStrike" dirty="0">
                <a:solidFill>
                  <a:srgbClr val="681DA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8950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12F17E-378A-48DF-A7D0-616F75D5C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Freeform 11">
            <a:extLst>
              <a:ext uri="{FF2B5EF4-FFF2-40B4-BE49-F238E27FC236}">
                <a16:creationId xmlns:a16="http://schemas.microsoft.com/office/drawing/2014/main" id="{908915DF-1091-4602-9B1A-C06774398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6CFA88D5-4955-401D-884D-20970DD4E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164D267B-C17A-4774-88F8-99CC562E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C1C5AED6-50C3-434F-B16D-A7A833763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3" name="5-Point Star 24">
            <a:extLst>
              <a:ext uri="{FF2B5EF4-FFF2-40B4-BE49-F238E27FC236}">
                <a16:creationId xmlns:a16="http://schemas.microsoft.com/office/drawing/2014/main" id="{AFF213A5-1AFF-47E9-83C0-F71BD7388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C64A235-91A1-4814-B8ED-7C5A181BE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C8AAB92-DA6C-41BE-BB20-272A1C1D2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54" y="457201"/>
            <a:ext cx="11261749" cy="3343894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5" descr="Immagine che contiene persona, interni, gruppo, persone&#10;&#10;Descrizione generata automaticamente">
            <a:extLst>
              <a:ext uri="{FF2B5EF4-FFF2-40B4-BE49-F238E27FC236}">
                <a16:creationId xmlns:a16="http://schemas.microsoft.com/office/drawing/2014/main" id="{F5A895C4-16E8-B342-BD70-6BD32B0E172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t="1583" b="26698"/>
          <a:stretch/>
        </p:blipFill>
        <p:spPr>
          <a:xfrm>
            <a:off x="6153345" y="691546"/>
            <a:ext cx="5343990" cy="2874505"/>
          </a:xfrm>
          <a:prstGeom prst="rect">
            <a:avLst/>
          </a:prstGeom>
        </p:spPr>
      </p:pic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9AD45EC-5A44-453E-9EA7-6D5D9C3E3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6974"/>
            <a:ext cx="12188952" cy="260102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D782F3-F762-45EF-A88F-C9996D2F8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2134" y="4491323"/>
            <a:ext cx="12201086" cy="0"/>
          </a:xfrm>
          <a:prstGeom prst="line">
            <a:avLst/>
          </a:pr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B519DD3F-8905-E543-BC25-EAD49F73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8452" y="4714814"/>
            <a:ext cx="11652564" cy="10752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 err="1"/>
              <a:t>Visita</a:t>
            </a:r>
            <a:r>
              <a:rPr lang="en-US" sz="6600" dirty="0"/>
              <a:t>  a  </a:t>
            </a:r>
            <a:r>
              <a:rPr lang="en-US" sz="6600" dirty="0" err="1"/>
              <a:t>malta</a:t>
            </a:r>
            <a:r>
              <a:rPr lang="en-US" sz="6600" dirty="0"/>
              <a:t> freeport</a:t>
            </a:r>
          </a:p>
        </p:txBody>
      </p:sp>
      <p:sp>
        <p:nvSpPr>
          <p:cNvPr id="33" name="5-Point Star 8">
            <a:extLst>
              <a:ext uri="{FF2B5EF4-FFF2-40B4-BE49-F238E27FC236}">
                <a16:creationId xmlns:a16="http://schemas.microsoft.com/office/drawing/2014/main" id="{ABEDB6CB-7FA6-40C1-B974-86D57915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03408" y="6388943"/>
            <a:ext cx="373049" cy="37304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Segnaposto contenuto 7" descr="Immagine che contiene testo, persona, interni, gruppo&#10;&#10;Descrizione generata automaticamente">
            <a:extLst>
              <a:ext uri="{FF2B5EF4-FFF2-40B4-BE49-F238E27FC236}">
                <a16:creationId xmlns:a16="http://schemas.microsoft.com/office/drawing/2014/main" id="{142280F3-F6A0-2441-9DE6-9A9B15FAAE3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5"/>
          <a:srcRect t="19188" b="9093"/>
          <a:stretch/>
        </p:blipFill>
        <p:spPr>
          <a:xfrm>
            <a:off x="685913" y="691545"/>
            <a:ext cx="5343988" cy="287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05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12F17E-378A-48DF-A7D0-616F75D5C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>
            <a:extLst>
              <a:ext uri="{FF2B5EF4-FFF2-40B4-BE49-F238E27FC236}">
                <a16:creationId xmlns:a16="http://schemas.microsoft.com/office/drawing/2014/main" id="{908915DF-1091-4602-9B1A-C06774398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CFA88D5-4955-401D-884D-20970DD4E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164D267B-C17A-4774-88F8-99CC562E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C1C5AED6-50C3-434F-B16D-A7A833763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0" name="5-Point Star 24">
            <a:extLst>
              <a:ext uri="{FF2B5EF4-FFF2-40B4-BE49-F238E27FC236}">
                <a16:creationId xmlns:a16="http://schemas.microsoft.com/office/drawing/2014/main" id="{AFF213A5-1AFF-47E9-83C0-F71BD7388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Immagine 3" descr="Immagine che contiene esterni, persona, terra, posando&#10;&#10;Descrizione generata automaticamente">
            <a:extLst>
              <a:ext uri="{FF2B5EF4-FFF2-40B4-BE49-F238E27FC236}">
                <a16:creationId xmlns:a16="http://schemas.microsoft.com/office/drawing/2014/main" id="{0E9A3F51-972A-ED49-A132-CC4AB14B1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68" r="-1" b="19971"/>
          <a:stretch/>
        </p:blipFill>
        <p:spPr>
          <a:xfrm rot="21420000">
            <a:off x="-173978" y="-188282"/>
            <a:ext cx="7723315" cy="7255853"/>
          </a:xfrm>
          <a:custGeom>
            <a:avLst/>
            <a:gdLst/>
            <a:ahLst/>
            <a:cxnLst/>
            <a:rect l="l" t="t" r="r" b="b"/>
            <a:pathLst>
              <a:path w="7723315" h="7255853">
                <a:moveTo>
                  <a:pt x="359050" y="0"/>
                </a:moveTo>
                <a:lnTo>
                  <a:pt x="7723315" y="385944"/>
                </a:lnTo>
                <a:lnTo>
                  <a:pt x="7723315" y="7255853"/>
                </a:lnTo>
                <a:lnTo>
                  <a:pt x="0" y="6851091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980BF33-06A8-6346-8575-5EE9CC30C9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19" r="-2" b="-2"/>
          <a:stretch/>
        </p:blipFill>
        <p:spPr>
          <a:xfrm rot="21420000">
            <a:off x="7668831" y="-127832"/>
            <a:ext cx="4699223" cy="7097366"/>
          </a:xfrm>
          <a:custGeom>
            <a:avLst/>
            <a:gdLst/>
            <a:ahLst/>
            <a:cxnLst/>
            <a:rect l="l" t="t" r="r" b="b"/>
            <a:pathLst>
              <a:path w="4699223" h="7097366">
                <a:moveTo>
                  <a:pt x="0" y="0"/>
                </a:moveTo>
                <a:lnTo>
                  <a:pt x="4699223" y="246275"/>
                </a:lnTo>
                <a:lnTo>
                  <a:pt x="4340173" y="7097366"/>
                </a:lnTo>
                <a:lnTo>
                  <a:pt x="0" y="6869908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Freeform 28">
            <a:extLst>
              <a:ext uri="{FF2B5EF4-FFF2-40B4-BE49-F238E27FC236}">
                <a16:creationId xmlns:a16="http://schemas.microsoft.com/office/drawing/2014/main" id="{38253130-32A3-4EB3-94B8-F6C7CA068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7549124" y="-8034"/>
            <a:ext cx="126924" cy="6876560"/>
          </a:xfrm>
          <a:custGeom>
            <a:avLst/>
            <a:gdLst>
              <a:gd name="connsiteX0" fmla="*/ 0 w 126924"/>
              <a:gd name="connsiteY0" fmla="*/ 0 h 6876560"/>
              <a:gd name="connsiteX1" fmla="*/ 126924 w 126924"/>
              <a:gd name="connsiteY1" fmla="*/ 6652 h 6876560"/>
              <a:gd name="connsiteX2" fmla="*/ 126924 w 126924"/>
              <a:gd name="connsiteY2" fmla="*/ 6876560 h 6876560"/>
              <a:gd name="connsiteX3" fmla="*/ 0 w 126924"/>
              <a:gd name="connsiteY3" fmla="*/ 6869908 h 687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24" h="6876560">
                <a:moveTo>
                  <a:pt x="0" y="0"/>
                </a:moveTo>
                <a:lnTo>
                  <a:pt x="126924" y="6652"/>
                </a:lnTo>
                <a:lnTo>
                  <a:pt x="126924" y="6876560"/>
                </a:lnTo>
                <a:lnTo>
                  <a:pt x="0" y="68699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28CBC39E-B54D-4883-8AD4-D354CDED2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1746873"/>
            <a:ext cx="7671328" cy="4558839"/>
          </a:xfrm>
          <a:custGeom>
            <a:avLst/>
            <a:gdLst>
              <a:gd name="connsiteX0" fmla="*/ 7448691 w 7671328"/>
              <a:gd name="connsiteY0" fmla="*/ 0 h 4558839"/>
              <a:gd name="connsiteX1" fmla="*/ 7671328 w 7671328"/>
              <a:gd name="connsiteY1" fmla="*/ 4149850 h 4558839"/>
              <a:gd name="connsiteX2" fmla="*/ 0 w 7671328"/>
              <a:gd name="connsiteY2" fmla="*/ 4558839 h 4558839"/>
              <a:gd name="connsiteX3" fmla="*/ 0 w 7671328"/>
              <a:gd name="connsiteY3" fmla="*/ 380946 h 45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1328" h="4558839">
                <a:moveTo>
                  <a:pt x="7448691" y="0"/>
                </a:moveTo>
                <a:lnTo>
                  <a:pt x="7671328" y="4149850"/>
                </a:lnTo>
                <a:lnTo>
                  <a:pt x="0" y="4558839"/>
                </a:lnTo>
                <a:lnTo>
                  <a:pt x="0" y="380946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1151ED2-C74A-7947-90AC-7A35E36C3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84054" y="2220383"/>
            <a:ext cx="6596826" cy="24543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dirty="0">
                <a:solidFill>
                  <a:schemeClr val="bg1"/>
                </a:solidFill>
              </a:rPr>
              <a:t>After school…</a:t>
            </a:r>
          </a:p>
        </p:txBody>
      </p:sp>
      <p:sp>
        <p:nvSpPr>
          <p:cNvPr id="26" name="5-Point Star 30">
            <a:extLst>
              <a:ext uri="{FF2B5EF4-FFF2-40B4-BE49-F238E27FC236}">
                <a16:creationId xmlns:a16="http://schemas.microsoft.com/office/drawing/2014/main" id="{4452A21D-DA4C-426F-AB2B-19D404352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3301499" y="5221202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2234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0CC70BA-3B27-4D37-9E55-9F566B3FB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9" name="Freeform 11">
            <a:extLst>
              <a:ext uri="{FF2B5EF4-FFF2-40B4-BE49-F238E27FC236}">
                <a16:creationId xmlns:a16="http://schemas.microsoft.com/office/drawing/2014/main" id="{8E54E5FE-6A50-43B2-979B-BE2474F45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1732545C-0790-47A1-B809-8A2531586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5">
            <a:extLst>
              <a:ext uri="{FF2B5EF4-FFF2-40B4-BE49-F238E27FC236}">
                <a16:creationId xmlns:a16="http://schemas.microsoft.com/office/drawing/2014/main" id="{22C9706F-5320-4C8E-91AE-1A9025E9C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307E1BB0-6022-40FB-8C25-E20C51DC5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7" name="5-Point Star 24">
            <a:extLst>
              <a:ext uri="{FF2B5EF4-FFF2-40B4-BE49-F238E27FC236}">
                <a16:creationId xmlns:a16="http://schemas.microsoft.com/office/drawing/2014/main" id="{0FA51A0F-B103-49AB-BD7A-A4545B98A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2548C1-5268-474F-A9D5-96A46F5EF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8E2B80F-751B-420C-9988-A2A731F17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0" y="0"/>
            <a:ext cx="4702938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9F8725A-162C-D44C-BC21-7DA3F68D7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18" y="1301568"/>
            <a:ext cx="3314218" cy="2912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 err="1"/>
              <a:t>Mdina</a:t>
            </a:r>
            <a:r>
              <a:rPr lang="en-US" sz="6600" dirty="0"/>
              <a:t> tour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A5BEF0-C01B-4046-B8BB-A30FCA87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8" y="0"/>
            <a:ext cx="4238653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C49283F-76B7-43EF-A410-B2E895BAD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5752622"/>
            <a:ext cx="423977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DFD031C0-F8C1-4643-BBA8-87FCB60ED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9" y="0"/>
            <a:ext cx="4283927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796EEA3-1EF0-46F4-A6CF-CF7C302AC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800" y="450792"/>
            <a:ext cx="6639906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egnaposto contenuto 9" descr="Immagine che contiene edificio, esterni, via, strada&#10;&#10;Descrizione generata automaticamente">
            <a:extLst>
              <a:ext uri="{FF2B5EF4-FFF2-40B4-BE49-F238E27FC236}">
                <a16:creationId xmlns:a16="http://schemas.microsoft.com/office/drawing/2014/main" id="{8A587DE4-7EBC-4841-8167-C83B7E36E89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5497562" y="684680"/>
            <a:ext cx="2658947" cy="548236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egnaposto contenuto 7" descr="Immagine che contiene edificio, via, scena, esterni&#10;&#10;Descrizione generata automaticamente">
            <a:extLst>
              <a:ext uri="{FF2B5EF4-FFF2-40B4-BE49-F238E27FC236}">
                <a16:creationId xmlns:a16="http://schemas.microsoft.com/office/drawing/2014/main" id="{4BF0BFBC-A784-DA43-8E1A-718FFBC00BF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8977074" y="684679"/>
            <a:ext cx="2009705" cy="2679607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 descr="Immagine che contiene persona, gruppo, persone, inpiedi&#10;&#10;Descrizione generata automaticamente">
            <a:extLst>
              <a:ext uri="{FF2B5EF4-FFF2-40B4-BE49-F238E27FC236}">
                <a16:creationId xmlns:a16="http://schemas.microsoft.com/office/drawing/2014/main" id="{493E0C96-D165-5E4E-8B80-B06304463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7718" y="3691876"/>
            <a:ext cx="3028419" cy="227131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5617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806AEC2-E30D-4A6E-9247-ABF3C0D37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F8D6965-36BA-4385-B723-9ABF580A8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20" name="Rectangle 19">
              <a:extLst>
                <a:ext uri="{FF2B5EF4-FFF2-40B4-BE49-F238E27FC236}">
                  <a16:creationId xmlns:a16="http://schemas.microsoft.com/office/drawing/2014/main" id="{329B5BD0-8B95-4803-B7D5-E7A460103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3150BA3F-F612-4B47-8419-2815E53B3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44FF543-B2DF-4102-A992-6313BD0BA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Segnaposto contenuto 7" descr="Immagine che contiene edificio, esterni, via, città&#10;&#10;Descrizione generata automaticamente">
            <a:extLst>
              <a:ext uri="{FF2B5EF4-FFF2-40B4-BE49-F238E27FC236}">
                <a16:creationId xmlns:a16="http://schemas.microsoft.com/office/drawing/2014/main" id="{6F1539A9-E937-9D42-89F5-3CB09CD5560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/>
          <a:srcRect t="19952" r="-2" b="21510"/>
          <a:stretch/>
        </p:blipFill>
        <p:spPr>
          <a:xfrm>
            <a:off x="20" y="10"/>
            <a:ext cx="3825081" cy="3980613"/>
          </a:xfrm>
          <a:prstGeom prst="rect">
            <a:avLst/>
          </a:prstGeom>
          <a:ln>
            <a:noFill/>
          </a:ln>
        </p:spPr>
      </p:pic>
      <p:pic>
        <p:nvPicPr>
          <p:cNvPr id="6" name="Segnaposto contenuto 5" descr="Immagine che contiene edificio, cielo, esterni, terra&#10;&#10;Descrizione generata automaticamente">
            <a:extLst>
              <a:ext uri="{FF2B5EF4-FFF2-40B4-BE49-F238E27FC236}">
                <a16:creationId xmlns:a16="http://schemas.microsoft.com/office/drawing/2014/main" id="{9865CAAC-F2B0-CC46-8F15-6A3858038C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08" r="28740" b="2"/>
          <a:stretch/>
        </p:blipFill>
        <p:spPr>
          <a:xfrm>
            <a:off x="3948545" y="-1"/>
            <a:ext cx="3825101" cy="3980623"/>
          </a:xfrm>
          <a:prstGeom prst="rect">
            <a:avLst/>
          </a:prstGeom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F4F149D-3346-4746-9D1B-50D61BB77F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66" r="1" b="1115"/>
          <a:stretch/>
        </p:blipFill>
        <p:spPr>
          <a:xfrm>
            <a:off x="7897090" y="10"/>
            <a:ext cx="3812309" cy="3980612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0EF3C38-8DAE-4B7F-AA51-4084DF99D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FB88029-2E03-B443-DE01-CCBB735203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4682" y="4267829"/>
            <a:ext cx="6635805" cy="16080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Visita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guidata</a:t>
            </a:r>
            <a:r>
              <a:rPr lang="en-US" sz="3600" dirty="0">
                <a:solidFill>
                  <a:schemeClr val="bg1"/>
                </a:solidFill>
              </a:rPr>
              <a:t> a </a:t>
            </a:r>
            <a:r>
              <a:rPr lang="en-US" sz="3600" dirty="0" err="1">
                <a:solidFill>
                  <a:schemeClr val="bg1"/>
                </a:solidFill>
              </a:rPr>
              <a:t>valletta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99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Evento</Template>
  <TotalTime>19279</TotalTime>
  <Words>208</Words>
  <Application>Microsoft Office PowerPoint</Application>
  <PresentationFormat>Widescreen</PresentationFormat>
  <Paragraphs>19</Paragraphs>
  <Slides>12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Bodoni MT</vt:lpstr>
      <vt:lpstr>Calibri</vt:lpstr>
      <vt:lpstr>Impact</vt:lpstr>
      <vt:lpstr>Evento</vt:lpstr>
      <vt:lpstr>IIS MAZZONE PROGETTO ERASMUS+  «becOming european teachers»</vt:lpstr>
      <vt:lpstr>MALTA  8-11 NOVEMBRE 2021 </vt:lpstr>
      <vt:lpstr>Corso di lingua inglese per docenti (General English course and aims and core concepts of the CLIL)  e  personale ata (General English course to acquire knowledge, skills to strengthen the international dimension of the Institute, especially in terms of student work/school experience)</vt:lpstr>
      <vt:lpstr>Presentazione standard di PowerPoint</vt:lpstr>
      <vt:lpstr> Visita al MCAST the malta college of art, scienze &amp; Technology  </vt:lpstr>
      <vt:lpstr>Visita  a  malta freeport</vt:lpstr>
      <vt:lpstr>After school…</vt:lpstr>
      <vt:lpstr>Mdina tour </vt:lpstr>
      <vt:lpstr>Presentazione standard di PowerPoint</vt:lpstr>
      <vt:lpstr>Co-cattedrale di san Giovanni   mausoleo carafa</vt:lpstr>
      <vt:lpstr>Blue grotto tour</vt:lpstr>
      <vt:lpstr>Obiettivi raggiunti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IIS MAZZONE PROGETTO ERASMUS+  «becOming european teachers»</dc:title>
  <dc:creator>Francesca Certomà</dc:creator>
  <cp:lastModifiedBy>armando croce</cp:lastModifiedBy>
  <cp:revision>12</cp:revision>
  <dcterms:created xsi:type="dcterms:W3CDTF">2022-09-18T10:57:45Z</dcterms:created>
  <dcterms:modified xsi:type="dcterms:W3CDTF">2022-12-29T11:06:04Z</dcterms:modified>
</cp:coreProperties>
</file>