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2" r:id="rId5"/>
    <p:sldId id="27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E9F3E19-FC22-4963-95A5-3F1CBA29892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7C6E3F-85D8-4BDE-8CAD-F598F353556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hubmiur.pubblica.istruzione.it/web/istruzione/dg-ifts/formazione_marittima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smazzone.edu.i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142852"/>
            <a:ext cx="457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ISTITUTO D’ ISTRUZIONE SUPERIORE</a:t>
            </a:r>
          </a:p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 PIETRO MAZZONE</a:t>
            </a:r>
            <a:br>
              <a:rPr lang="it-IT" sz="3200" b="1" dirty="0" smtClean="0">
                <a:solidFill>
                  <a:srgbClr val="00B050"/>
                </a:solidFill>
              </a:rPr>
            </a:br>
            <a:r>
              <a:rPr lang="it-IT" sz="3200" b="1" dirty="0" smtClean="0">
                <a:solidFill>
                  <a:srgbClr val="00B050"/>
                </a:solidFill>
              </a:rPr>
              <a:t>ROCCELLA JONICA </a:t>
            </a:r>
            <a:br>
              <a:rPr lang="it-IT" sz="3200" b="1" dirty="0" smtClean="0">
                <a:solidFill>
                  <a:srgbClr val="00B050"/>
                </a:solidFill>
              </a:rPr>
            </a:br>
            <a:endParaRPr lang="it-IT" sz="3200" dirty="0"/>
          </a:p>
        </p:txBody>
      </p:sp>
      <p:pic>
        <p:nvPicPr>
          <p:cNvPr id="3" name="Picture 8" descr="http://hubmiur.pubblica.istruzione.it/alfresco/d/d/workspace/SpacesStore/3aa60b13-93f9-4a9f-aa42-4f1b38905e36/banner_formazioneMarittima.png">
            <a:hlinkClick r:id="rId2" tooltip="vai alla pagina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1"/>
            <a:ext cx="164307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 descr="logo TUV da utilizzare nella carta intestat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928671"/>
            <a:ext cx="107157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1.jpe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500042"/>
            <a:ext cx="10715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357159" y="1857364"/>
            <a:ext cx="16430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 smtClean="0"/>
              <a:t>CERT. N. 50 100 14484-Rev 002</a:t>
            </a:r>
            <a:endParaRPr lang="it-IT" sz="800" dirty="0"/>
          </a:p>
        </p:txBody>
      </p:sp>
      <p:sp>
        <p:nvSpPr>
          <p:cNvPr id="7" name="Rettangolo 6"/>
          <p:cNvSpPr/>
          <p:nvPr/>
        </p:nvSpPr>
        <p:spPr>
          <a:xfrm>
            <a:off x="857224" y="3244334"/>
            <a:ext cx="80442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B050"/>
                </a:solidFill>
              </a:rPr>
              <a:t>PER UN RIENTRO A SCUOLA IN SICUREZZA</a:t>
            </a:r>
          </a:p>
          <a:p>
            <a:pPr algn="ctr"/>
            <a:endParaRPr lang="it-IT" sz="3200" b="1" dirty="0"/>
          </a:p>
        </p:txBody>
      </p:sp>
      <p:sp>
        <p:nvSpPr>
          <p:cNvPr id="8" name="Rettangolo 7"/>
          <p:cNvSpPr/>
          <p:nvPr/>
        </p:nvSpPr>
        <p:spPr>
          <a:xfrm>
            <a:off x="2476010" y="3982998"/>
            <a:ext cx="41919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B050"/>
                </a:solidFill>
              </a:rPr>
              <a:t>VADEMECUM  PER GLI STUDENTI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6146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in aula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340768"/>
            <a:ext cx="7520940" cy="333970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Una volta in aula raggiungi il tuo posto, sistema il tuo giubbotto sulla sedia e i tuoi effetti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personali (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zaino ecc.) sotto la sedia o sotto il banco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Controlla che il tuo banco sia posizionato correttamente, siediti e attendi l’inizio della lezione, togliendo la mascherina solo in presenza dell’insegnante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64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In aula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340768"/>
            <a:ext cx="7520940" cy="333970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Indossa la mascherina in tutte le situazioni in cui non hai la certezza di poter mantenere il distanziamento fisico di almeno 1 metro dalle altre persone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Indossa la mascherina anche quando lasci il tuo posto per raggiungere la cattedra o per uscire dall’aula o quando una compagna o un compagno o l’insegnante, in movimento, si avvicinano a te a meno di 1 metro di distanza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412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20940" cy="54864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In aula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/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Durante la lezione puoi chiedere di uscire dalla classe una sola volta per andare ai servizi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Ricorda che qualsiasi locale della scuola va arieggiato almeno ad ogni cambio d’ora oppure durante la lezione su indicazione dell’insegnante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1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I settori 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sz="1600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I settori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sono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contraddistinti da diversi colori, per conoscere il tuo settore e gli ingressi e uscite,  puoi consultare le planimetrie  pubblicate al sito della scuola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www.iismazzone.edu.it</a:t>
            </a:r>
            <a:endParaRPr lang="it-IT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Resta nel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settore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a cui è segnata la tua classe, transitando in altro settore solo per andare a servizi igienici  se non presenti nel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proprio,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oppure su richiesta del personale scolastico</a:t>
            </a:r>
          </a:p>
          <a:p>
            <a:pPr>
              <a:buFont typeface="Wingdings" pitchFamily="2" charset="2"/>
              <a:buChar char="Ø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ispetta il distanziamento fisico facendo riferimento alla segnaletica presente sul pavimento mentre sei in fila per i servizi. Mantieni comunque la distanza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minima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di 1 metro dalle altre persone senza intralciare il passaggio nei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corridoi</a:t>
            </a: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898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Trasferimenti nei laboratori o palestre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Se devi andare in palestra o in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un laboratorio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, indossa la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mascherina, aspetta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l’insegnante e procedi assieme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ai compagni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rispettando la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distanza interpersonale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di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sicurezza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Anche all’interno dei laboratori,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mantieni la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distanza di almeno 1 metro dalle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altre persone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. Se non è possibile indossa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subito la mascherina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Alla fine della lezione in laboratorio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di informatica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o in palestra ti chiediamo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di disinfettare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gli oggetti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utilizzati (tastiere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, mouse, attrezzi sportivi etc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.) con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la carta e i prodotti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disponibili nell’aula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30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In palestra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2132856"/>
            <a:ext cx="7520940" cy="2547621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it-IT" sz="2800" dirty="0">
                <a:solidFill>
                  <a:schemeClr val="accent2">
                    <a:lumMod val="75000"/>
                  </a:schemeClr>
                </a:solidFill>
              </a:rPr>
              <a:t>Durante l’attività sportiva scolastica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puoi toglierti 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</a:rPr>
              <a:t>la mascherina, mantenendo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un distanziamento 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</a:rPr>
              <a:t>fisico di almeno 2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metri dalle 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</a:rPr>
              <a:t>altre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persone</a:t>
            </a:r>
            <a:endParaRPr 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20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All’uscita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Al suono della campana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di fine lezione,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resta al tuo posto in aula o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in laboratorio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, indossa la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mascherina chirurgica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, riprendi i tuoi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effetti personali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e aspetta il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permesso dell’insegnante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per uscire dall’aula o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dal laboratorio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 piccoli gruppi di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5-6 persone,  mantenendo il distanziamento di 1 metro,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poi lascia rapidamente la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scuola utilizzando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le scale e l’uscita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assegnata al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tuo settore senza fermarti negli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spazi comuni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085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dirty="0" smtClean="0">
                <a:solidFill>
                  <a:srgbClr val="92D050"/>
                </a:solidFill>
              </a:rPr>
              <a:t>Hai tosse e febbre a scuola. Cosa fare?</a:t>
            </a:r>
            <a:r>
              <a:rPr lang="it-IT" dirty="0" smtClean="0">
                <a:solidFill>
                  <a:srgbClr val="92D050"/>
                </a:solidFill>
              </a:rPr>
              <a:t/>
            </a:r>
            <a:br>
              <a:rPr lang="it-IT" dirty="0" smtClean="0">
                <a:solidFill>
                  <a:srgbClr val="92D05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  <a:p>
            <a:pPr marL="0" indent="0"/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avverti dei sintomi influenzali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mentre sei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 scuola, avvisa l’insegnante o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il collaboratore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scolastico più vicino.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Verrai accompagnata/o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in un’aula apposita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dove attenderai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l’arrivo dei tuoi genitori che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ti riporteranno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 casa. Una volta 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casa,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chiamate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il medico di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famiglia per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chiedere una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diagnosi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79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dirty="0" smtClean="0">
                <a:solidFill>
                  <a:srgbClr val="92D050"/>
                </a:solidFill>
              </a:rPr>
              <a:t>In caso di quarantena</a:t>
            </a:r>
            <a:r>
              <a:rPr lang="it-IT" dirty="0" smtClean="0">
                <a:solidFill>
                  <a:srgbClr val="92D050"/>
                </a:solidFill>
              </a:rPr>
              <a:t/>
            </a:r>
            <a:br>
              <a:rPr lang="it-IT" dirty="0" smtClean="0">
                <a:solidFill>
                  <a:srgbClr val="92D050"/>
                </a:solidFill>
              </a:rPr>
            </a:b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3195693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Se stai bene, potrai seguire le lezioni anche a distanza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Accertati di avere gli strumenti necessari o puoi chiedere alla segreteria alunni l’utilizzo di pc, </a:t>
            </a:r>
            <a:r>
              <a:rPr lang="it-IT" sz="2400" dirty="0" err="1" smtClean="0">
                <a:solidFill>
                  <a:schemeClr val="accent2">
                    <a:lumMod val="75000"/>
                  </a:schemeClr>
                </a:solidFill>
              </a:rPr>
              <a:t>tablet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 o connettività in comodato d’uso gratuito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Un tecnico predisporrà gli strumenti in classe, per consentire lo svolgimento della lezione a distanza.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57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dirty="0" smtClean="0">
                <a:solidFill>
                  <a:srgbClr val="92D050"/>
                </a:solidFill>
              </a:rPr>
              <a:t>L’importanza del tracciamento dei contatti</a:t>
            </a: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E’ importante individuare tutti i contatti di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positività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per bloccare l’espansione dei focolai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Non sempre è possibile ricordare o individuare tutti, installa sul tuo </a:t>
            </a:r>
            <a:r>
              <a:rPr lang="it-IT" sz="2400" dirty="0" err="1" smtClean="0">
                <a:solidFill>
                  <a:schemeClr val="accent2">
                    <a:lumMod val="75000"/>
                  </a:schemeClr>
                </a:solidFill>
              </a:rPr>
              <a:t>smartphone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l’</a:t>
            </a:r>
            <a:r>
              <a:rPr lang="it-IT" sz="2400" b="1" dirty="0" err="1" smtClean="0">
                <a:solidFill>
                  <a:schemeClr val="accent2">
                    <a:lumMod val="75000"/>
                  </a:schemeClr>
                </a:solidFill>
              </a:rPr>
              <a:t>app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2400" b="1" u="sng" dirty="0" smtClean="0">
                <a:solidFill>
                  <a:schemeClr val="accent2">
                    <a:lumMod val="75000"/>
                  </a:schemeClr>
                </a:solidFill>
              </a:rPr>
              <a:t>Immuni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, creata per combattere la diffusione del virus e ti permetterà di aiutare l’autorità sanitaria a tracciare e avvisare tutti i tuoi contatti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icordati di avvisare la scuola se sei entrato in contatto con persone risultate positive al virus.</a:t>
            </a:r>
          </a:p>
        </p:txBody>
      </p:sp>
    </p:spTree>
    <p:extLst>
      <p:ext uri="{BB962C8B-B14F-4D97-AF65-F5344CB8AC3E}">
        <p14:creationId xmlns:p14="http://schemas.microsoft.com/office/powerpoint/2010/main" val="122071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premessa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 smtClean="0"/>
              <a:t>    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Per quanto un regolamento possa contenere indicazioni severe e precise, nessuno potrà mai garantire il rispetto se non c’è la collaborazione, il senso di responsabilità e la buona volontà da parte di tutti.  Siamo una comunità che interagisce tutti i giorni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e per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questo ti chiediamo di collaborare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ed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aiutarci a non mettere a rischio la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salute </a:t>
            </a:r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</a:rPr>
              <a:t>di tutti noi e dei nostri cari. </a:t>
            </a:r>
          </a:p>
        </p:txBody>
      </p:sp>
    </p:spTree>
    <p:extLst>
      <p:ext uri="{BB962C8B-B14F-4D97-AF65-F5344CB8AC3E}">
        <p14:creationId xmlns:p14="http://schemas.microsoft.com/office/powerpoint/2010/main" val="2572076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504" y="1782396"/>
            <a:ext cx="903649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Considerate le difficoltà di quest’anno, 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ti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senti particolarmente stressato/a o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ansioso/a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parlane con i tuoi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insegnanti;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saranno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disponibili ad ascoltarti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e ad aiutarti se ne avessi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bisogno.</a:t>
            </a:r>
          </a:p>
          <a:p>
            <a:pPr algn="ctr"/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it-IT" sz="4000" dirty="0" smtClean="0">
                <a:solidFill>
                  <a:schemeClr val="accent2">
                    <a:lumMod val="75000"/>
                  </a:schemeClr>
                </a:solidFill>
              </a:rPr>
              <a:t>Ben ritrovati, ci siete mancati!</a:t>
            </a:r>
            <a:endParaRPr lang="it-IT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sz="40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9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CONTROLLI DA FARE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Ogni mattina, prima di venire a scuola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,misura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sempre la temperatura. Se supera i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 37,5° C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oppure se hai sintomi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influenzali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resta a casa e avvisa i tuoi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genitori;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in tal caso occorre rivolgersi al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medico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di famiglia per chiedere una diagnosi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Assicurati di non aver avuto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contatti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con un caso CoVid-19 negli ultimi 14 giorni</a:t>
            </a:r>
          </a:p>
          <a:p>
            <a:pPr marL="0" indent="0">
              <a:buNone/>
            </a:pPr>
            <a:endParaRPr lang="it-I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Precauzioni da prendere a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A scuola ricordati di:</a:t>
            </a:r>
          </a:p>
          <a:p>
            <a:pPr>
              <a:buFont typeface="Wingdings" pitchFamily="2" charset="2"/>
              <a:buChar char="Ø"/>
            </a:pPr>
            <a:r>
              <a:rPr lang="it-IT" sz="2600" b="1" dirty="0" smtClean="0">
                <a:solidFill>
                  <a:schemeClr val="accent2">
                    <a:lumMod val="75000"/>
                  </a:schemeClr>
                </a:solidFill>
              </a:rPr>
              <a:t>Lavare </a:t>
            </a: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e disinfettare </a:t>
            </a:r>
            <a:r>
              <a:rPr lang="it-IT" sz="2600" b="1" dirty="0" smtClean="0">
                <a:solidFill>
                  <a:schemeClr val="accent2">
                    <a:lumMod val="75000"/>
                  </a:schemeClr>
                </a:solidFill>
              </a:rPr>
              <a:t>le mani </a:t>
            </a: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più spesso possibile, il gel disinfettante è presente in ogni aul</a:t>
            </a:r>
            <a:r>
              <a:rPr lang="it-IT" sz="2600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laboratorio </a:t>
            </a: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e negli spazi comuni</a:t>
            </a:r>
          </a:p>
          <a:p>
            <a:pPr>
              <a:buFont typeface="Wingdings" pitchFamily="2" charset="2"/>
              <a:buChar char="Ø"/>
            </a:pPr>
            <a:r>
              <a:rPr lang="it-IT" sz="2600" b="1" dirty="0" smtClean="0">
                <a:solidFill>
                  <a:schemeClr val="accent2">
                    <a:lumMod val="75000"/>
                  </a:schemeClr>
                </a:solidFill>
              </a:rPr>
              <a:t>Mantenere la distanza fisica  di 1 metro </a:t>
            </a: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dai tuoi compagni e </a:t>
            </a: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dal </a:t>
            </a: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personale </a:t>
            </a: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scolastico</a:t>
            </a:r>
          </a:p>
          <a:p>
            <a:pPr>
              <a:buFont typeface="Wingdings" pitchFamily="2" charset="2"/>
              <a:buChar char="Ø"/>
            </a:pP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Indossare la mascherina quando non si può assicurare il distanziamento</a:t>
            </a:r>
          </a:p>
          <a:p>
            <a:pPr>
              <a:buFont typeface="Wingdings" pitchFamily="2" charset="2"/>
              <a:buChar char="Ø"/>
            </a:pPr>
            <a:r>
              <a:rPr lang="it-IT" sz="2600" dirty="0" smtClean="0">
                <a:solidFill>
                  <a:schemeClr val="accent2">
                    <a:lumMod val="75000"/>
                  </a:schemeClr>
                </a:solidFill>
              </a:rPr>
              <a:t>Metti sempre nello zaino una mascherina chirurgica di riserva, un pacchetto di fazzoletti monouso e un flaconcino di gel disinfettante per uso personale. 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34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Precauzioni da prendere a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Cambia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la mascherina ogni giorno oppure quando diventa umida, evitando di maneggiarla, sia dalla parte interna che dalla parte esterna, o di appoggiala su superfici non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disinfettate.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Dopo l’uso gettala negli appositi cestini per l’indifferenziata presenti nelle aule</a:t>
            </a: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Durante la giornata igienizzati più volte le mani, prima e dopo aver toccato oggetti o superfici di uso comune, utilizzando i dispenser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 nelle classi, 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nei laboratori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e dislocati 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in tutti gli spazi comuni, oppure puoi usare il tuo gel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personale</a:t>
            </a: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Evitare di condividere oggetti con altri</a:t>
            </a:r>
          </a:p>
        </p:txBody>
      </p:sp>
    </p:spTree>
    <p:extLst>
      <p:ext uri="{BB962C8B-B14F-4D97-AF65-F5344CB8AC3E}">
        <p14:creationId xmlns:p14="http://schemas.microsoft.com/office/powerpoint/2010/main" val="11291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7504" y="1556792"/>
            <a:ext cx="5256584" cy="352839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Mantieni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sempre la distanza di almeno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1 metro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di sicurezza</a:t>
            </a:r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Usa la mascherina: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in presenza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di più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persone in spazi aperti e chiusi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nei mezzi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per il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trasporto pubblico</a:t>
            </a:r>
          </a:p>
          <a:p>
            <a:pPr marL="0" indent="0"/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L’uso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della mascherina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aiuta a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limitare la diffusione del virus ma deve essere indossata correttamente e adottata in aggiunta al lavaggio delle mani e alle misure di igiene respiratoria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580112" y="1556792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>
                <a:solidFill>
                  <a:srgbClr val="00B050"/>
                </a:solidFill>
              </a:rPr>
              <a:t>I comportamenti da seguire in presenza di altre persone</a:t>
            </a:r>
            <a:br>
              <a:rPr lang="it-IT" sz="3100" dirty="0" smtClean="0">
                <a:solidFill>
                  <a:srgbClr val="00B050"/>
                </a:solidFill>
              </a:rPr>
            </a:br>
            <a:r>
              <a:rPr lang="it-IT" sz="3100" dirty="0" smtClean="0">
                <a:solidFill>
                  <a:srgbClr val="00B050"/>
                </a:solidFill>
              </a:rPr>
              <a:t>distanziamento e uso mascherine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903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79512" y="1097280"/>
            <a:ext cx="5112568" cy="371246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Per essere indossata nel modo corretto la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mascherina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deve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coprire naso e bocca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Se vuoi, puoi portare una mascherina chirurgica da casa e usare quella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La scuola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deve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 comunque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garantirne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 una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Ricordati di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togliere e mettere la mascherina toccando solo i lacci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508104" y="1200598"/>
            <a:ext cx="3456384" cy="3505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92D050"/>
                </a:solidFill>
              </a:rPr>
              <a:t>Come indossare la mascherina</a:t>
            </a:r>
            <a:endParaRPr lang="it-IT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8382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92D050"/>
                </a:solidFill>
              </a:rPr>
              <a:t>trasporti</a:t>
            </a: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b="1" dirty="0" smtClean="0"/>
          </a:p>
          <a:p>
            <a:pPr marL="0" indent="0"/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Se  utilizzi un mezzo pubblico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per andare a scuola(treno, autobus, ecc.) segui queste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regole:</a:t>
            </a:r>
            <a:endParaRPr lang="it-IT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Indossa sempre la mascherina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Non ti toccare il viso con le mani senza averle prima disinfettate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Rispetta le regole da seguire 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bordo (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posti a sedere, posti in piedi, distanziamenti)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90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Ingresso a scuola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Cerca di arrivare a scuola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alle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7.50 per chi entra alle 8.00 e alle 8.40 per chi entra alle 8.50 indossando già la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mascherina</a:t>
            </a:r>
            <a:endParaRPr lang="it-IT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Non arrivare troppo in anticipo rispetto alla campana di ingresso in modo da evitare assembramenti in prossimità degli ingressi e nel cortile della scuola</a:t>
            </a:r>
          </a:p>
          <a:p>
            <a:pPr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Dalle 7.50 puoi subito entrare a scuola. Raggiungi rapidamente la tua aula utilizzando l’ingresso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riservato </a:t>
            </a: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al settore di cui fa parte la tua classe senza fermarti in prossimità degli ingressi, delle scale o dei corridoi</a:t>
            </a:r>
          </a:p>
          <a:p>
            <a:pPr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All’ingresso i collaboratori scolastici potrebbero misurarti la temperatura corporea con un termometro ad infrarossi</a:t>
            </a:r>
          </a:p>
        </p:txBody>
      </p:sp>
    </p:spTree>
    <p:extLst>
      <p:ext uri="{BB962C8B-B14F-4D97-AF65-F5344CB8AC3E}">
        <p14:creationId xmlns:p14="http://schemas.microsoft.com/office/powerpoint/2010/main" val="3078389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164</TotalTime>
  <Words>1277</Words>
  <Application>Microsoft Office PowerPoint</Application>
  <PresentationFormat>Presentazione su schermo (4:3)</PresentationFormat>
  <Paragraphs>86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Angoli</vt:lpstr>
      <vt:lpstr>Presentazione standard di PowerPoint</vt:lpstr>
      <vt:lpstr>premessa</vt:lpstr>
      <vt:lpstr>CONTROLLI DA FARE</vt:lpstr>
      <vt:lpstr>Precauzioni da prendere a scuola</vt:lpstr>
      <vt:lpstr>Precauzioni da prendere a scuola</vt:lpstr>
      <vt:lpstr> I comportamenti da seguire in presenza di altre persone distanziamento e uso mascherine </vt:lpstr>
      <vt:lpstr>Come indossare la mascherina</vt:lpstr>
      <vt:lpstr>trasporti</vt:lpstr>
      <vt:lpstr>Ingresso a scuola</vt:lpstr>
      <vt:lpstr>in aula</vt:lpstr>
      <vt:lpstr>In aula</vt:lpstr>
      <vt:lpstr>In aula</vt:lpstr>
      <vt:lpstr>I settori </vt:lpstr>
      <vt:lpstr>Trasferimenti nei laboratori o palestre</vt:lpstr>
      <vt:lpstr>In palestra</vt:lpstr>
      <vt:lpstr>All’uscita</vt:lpstr>
      <vt:lpstr>Hai tosse e febbre a scuola. Cosa fare? </vt:lpstr>
      <vt:lpstr>In caso di quarantena </vt:lpstr>
      <vt:lpstr>L’importanza del tracciamento dei contatti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rosita</dc:creator>
  <cp:lastModifiedBy>rosita</cp:lastModifiedBy>
  <cp:revision>25</cp:revision>
  <dcterms:created xsi:type="dcterms:W3CDTF">2020-09-18T16:01:41Z</dcterms:created>
  <dcterms:modified xsi:type="dcterms:W3CDTF">2020-09-18T20:29:42Z</dcterms:modified>
</cp:coreProperties>
</file>