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CACB27-585A-4945-8785-F60C6EF007DB}" type="datetimeFigureOut">
              <a:rPr lang="it-IT" smtClean="0"/>
              <a:t>19/09/2020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E9DCE5-5A8A-4ABE-B02E-1E79E578BB0E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hubmiur.pubblica.istruzione.it/web/istruzione/dg-ifts/formazione_marittim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15012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ISTITUTO D’ ISTRUZIONE SUPERIORE</a:t>
            </a:r>
          </a:p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 PIETRO MAZZONE</a:t>
            </a:r>
            <a:br>
              <a:rPr lang="it-IT" sz="3200" b="1" dirty="0" smtClean="0">
                <a:solidFill>
                  <a:srgbClr val="002060"/>
                </a:solidFill>
              </a:rPr>
            </a:br>
            <a:r>
              <a:rPr lang="it-IT" sz="3200" b="1" dirty="0" smtClean="0">
                <a:solidFill>
                  <a:srgbClr val="002060"/>
                </a:solidFill>
              </a:rPr>
              <a:t>ROCCELLA JONICA </a:t>
            </a:r>
            <a:endParaRPr lang="it-IT" sz="3200" dirty="0">
              <a:solidFill>
                <a:srgbClr val="002060"/>
              </a:solidFill>
            </a:endParaRPr>
          </a:p>
        </p:txBody>
      </p:sp>
      <p:pic>
        <p:nvPicPr>
          <p:cNvPr id="3" name="Picture 8" descr="http://hubmiur.pubblica.istruzione.it/alfresco/d/d/workspace/SpacesStore/3aa60b13-93f9-4a9f-aa42-4f1b38905e36/banner_formazioneMarittima.png">
            <a:hlinkClick r:id="rId2" tooltip="vai alla pagina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1"/>
            <a:ext cx="164307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logo TUV da utilizzare nella carta intestata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928671"/>
            <a:ext cx="107157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1.jpe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500042"/>
            <a:ext cx="107157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357159" y="1857364"/>
            <a:ext cx="164307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 smtClean="0"/>
              <a:t>CERT. N. 50 100 14484-Rev 002</a:t>
            </a:r>
            <a:endParaRPr lang="it-IT" sz="800" dirty="0"/>
          </a:p>
        </p:txBody>
      </p:sp>
      <p:sp>
        <p:nvSpPr>
          <p:cNvPr id="7" name="Rettangolo 6"/>
          <p:cNvSpPr/>
          <p:nvPr/>
        </p:nvSpPr>
        <p:spPr>
          <a:xfrm>
            <a:off x="857224" y="3244334"/>
            <a:ext cx="80442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C00000"/>
                </a:solidFill>
              </a:rPr>
              <a:t>PER UN RIENTRO A SCUOLA IN SICUREZZA</a:t>
            </a:r>
            <a:endParaRPr lang="it-IT" sz="3200" b="1" dirty="0">
              <a:solidFill>
                <a:srgbClr val="C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83568" y="4509120"/>
            <a:ext cx="80442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C00000"/>
                </a:solidFill>
              </a:rPr>
              <a:t>VADEMECUM PERSONALE DOCENTE</a:t>
            </a:r>
            <a:endParaRPr lang="it-IT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Regolamento di </a:t>
            </a:r>
            <a:r>
              <a:rPr lang="it-IT" sz="4000" dirty="0" smtClean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Istituto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Consulta le nuove regole di comportamento approvate dal consiglio di istituto e che trovi pubblicate sul sito internet della scuola</a:t>
            </a:r>
          </a:p>
          <a:p>
            <a:r>
              <a:rPr lang="it-IT" b="1" dirty="0" smtClean="0"/>
              <a:t>Ricorda agli studenti </a:t>
            </a:r>
            <a:r>
              <a:rPr lang="it-IT" dirty="0" smtClean="0"/>
              <a:t>che </a:t>
            </a:r>
            <a:r>
              <a:rPr lang="it-IT" b="1" dirty="0" smtClean="0"/>
              <a:t>violando quelle regole </a:t>
            </a:r>
            <a:r>
              <a:rPr lang="it-IT" dirty="0" smtClean="0"/>
              <a:t>non </a:t>
            </a:r>
            <a:r>
              <a:rPr lang="it-IT" b="1" dirty="0" smtClean="0"/>
              <a:t>rischiano</a:t>
            </a:r>
            <a:r>
              <a:rPr lang="it-IT" dirty="0" smtClean="0"/>
              <a:t> soltanto </a:t>
            </a:r>
            <a:r>
              <a:rPr lang="it-IT" b="1" dirty="0" smtClean="0"/>
              <a:t>una sanzione disciplinare </a:t>
            </a:r>
            <a:r>
              <a:rPr lang="it-IT" dirty="0" smtClean="0"/>
              <a:t>, ma </a:t>
            </a:r>
            <a:r>
              <a:rPr lang="it-IT" b="1" dirty="0" smtClean="0"/>
              <a:t>aumentano</a:t>
            </a:r>
            <a:r>
              <a:rPr lang="it-IT" dirty="0" smtClean="0"/>
              <a:t> anche </a:t>
            </a:r>
            <a:r>
              <a:rPr lang="it-IT" b="1" dirty="0" smtClean="0"/>
              <a:t>la probabilità che il virus si diffonda</a:t>
            </a:r>
            <a:r>
              <a:rPr lang="it-IT" dirty="0" smtClean="0"/>
              <a:t> tra i loro familiari, amici e il personale scolastico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288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dirty="0" err="1" smtClean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AScoltare</a:t>
            </a:r>
            <a:r>
              <a:rPr lang="it-IT" dirty="0" smtClean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 </a:t>
            </a:r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e Parlare con gli alunni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830816" cy="5400600"/>
          </a:xfrm>
        </p:spPr>
        <p:txBody>
          <a:bodyPr>
            <a:noAutofit/>
          </a:bodyPr>
          <a:lstStyle/>
          <a:p>
            <a:r>
              <a:rPr lang="it-IT" sz="3000" b="1" dirty="0"/>
              <a:t>Il ritorno a scuola dopo tanti mesi di didattica a distanza può essere difficile; occorre pertanto tener conto degli argomenti nuovi e difficili, delle lacune da recuperare, dei possibili voti più bassi di quelli a cui i tuoi studenti sono abituati, delle regole più rigide nel comportamento</a:t>
            </a:r>
          </a:p>
          <a:p>
            <a:r>
              <a:rPr lang="it-IT" sz="3000" b="1" dirty="0" smtClean="0"/>
              <a:t>È </a:t>
            </a:r>
            <a:r>
              <a:rPr lang="it-IT" sz="3000" b="1" dirty="0"/>
              <a:t>importantissimo ascoltare i ragazzi in quanto alcuni   potrebbero dare segni di stress ed ansia</a:t>
            </a:r>
          </a:p>
          <a:p>
            <a:r>
              <a:rPr lang="it-IT" sz="3000" b="1" dirty="0" smtClean="0"/>
              <a:t>È bene </a:t>
            </a:r>
            <a:r>
              <a:rPr lang="it-IT" sz="3000" b="1" dirty="0"/>
              <a:t>parlare con loro e fornire tutto il supporto necessario per rendere questo periodo il più sereno possibile</a:t>
            </a:r>
            <a:endParaRPr lang="it-IT" sz="3000" b="1" dirty="0"/>
          </a:p>
        </p:txBody>
      </p:sp>
    </p:spTree>
    <p:extLst>
      <p:ext uri="{BB962C8B-B14F-4D97-AF65-F5344CB8AC3E}">
        <p14:creationId xmlns:p14="http://schemas.microsoft.com/office/powerpoint/2010/main" val="19690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180" y="116632"/>
            <a:ext cx="9036496" cy="838200"/>
          </a:xfrm>
        </p:spPr>
        <p:txBody>
          <a:bodyPr>
            <a:normAutofit/>
          </a:bodyPr>
          <a:lstStyle/>
          <a:p>
            <a:pPr algn="ctr"/>
            <a:r>
              <a:rPr lang="it-IT" sz="3400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Hai tosse e febbre a scuola. </a:t>
            </a:r>
            <a:r>
              <a:rPr lang="it-IT" sz="3400" dirty="0" smtClean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Cosa fare</a:t>
            </a:r>
            <a:r>
              <a:rPr lang="it-IT" sz="3400" dirty="0" smtClean="0">
                <a:solidFill>
                  <a:srgbClr val="00B050"/>
                </a:solidFill>
                <a:effectLst>
                  <a:reflection blurRad="12700" endPos="0" dir="5400000" sy="-90000" algn="bl" rotWithShape="0"/>
                </a:effectLst>
              </a:rPr>
              <a:t>?</a:t>
            </a:r>
            <a:endParaRPr lang="it-IT" sz="3400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Non farti prendere dal panico</a:t>
            </a:r>
          </a:p>
          <a:p>
            <a:r>
              <a:rPr lang="it-IT" b="1" dirty="0" smtClean="0"/>
              <a:t>Indossa la mascherina e avverti il </a:t>
            </a:r>
            <a:r>
              <a:rPr lang="it-IT" b="1" dirty="0" err="1" smtClean="0"/>
              <a:t>refente</a:t>
            </a:r>
            <a:r>
              <a:rPr lang="it-IT" b="1" dirty="0" smtClean="0"/>
              <a:t> </a:t>
            </a:r>
            <a:r>
              <a:rPr lang="it-IT" b="1" dirty="0" err="1" smtClean="0"/>
              <a:t>Covid</a:t>
            </a:r>
            <a:r>
              <a:rPr lang="it-IT" b="1" dirty="0" smtClean="0"/>
              <a:t> della scuola</a:t>
            </a:r>
          </a:p>
          <a:p>
            <a:r>
              <a:rPr lang="it-IT" b="1" dirty="0" smtClean="0"/>
              <a:t>Vai subito a casa</a:t>
            </a:r>
          </a:p>
          <a:p>
            <a:r>
              <a:rPr lang="it-IT" b="1" dirty="0" smtClean="0"/>
              <a:t>Avverti il tuo medico di base</a:t>
            </a:r>
          </a:p>
          <a:p>
            <a:r>
              <a:rPr lang="it-IT" b="1" dirty="0" smtClean="0"/>
              <a:t>Segui tutte le sue indicazioni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681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Un alunno ha la febbre, tosse o altri sintomi a scuola. Che fare?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Non farti prendere dal panico</a:t>
            </a:r>
          </a:p>
          <a:p>
            <a:r>
              <a:rPr lang="it-IT" b="1" dirty="0" err="1" smtClean="0"/>
              <a:t>Fagli</a:t>
            </a:r>
            <a:r>
              <a:rPr lang="it-IT" b="1" dirty="0" smtClean="0"/>
              <a:t> indossare la mascherina e fallo rimanere al suo posto</a:t>
            </a:r>
          </a:p>
          <a:p>
            <a:r>
              <a:rPr lang="it-IT" b="1" dirty="0" smtClean="0"/>
              <a:t>Avverti il referente </a:t>
            </a:r>
            <a:r>
              <a:rPr lang="it-IT" b="1" dirty="0" err="1" smtClean="0"/>
              <a:t>Covid</a:t>
            </a:r>
            <a:r>
              <a:rPr lang="it-IT" b="1" dirty="0" smtClean="0"/>
              <a:t> della scuola</a:t>
            </a:r>
          </a:p>
          <a:p>
            <a:r>
              <a:rPr lang="it-IT" b="1" dirty="0" smtClean="0"/>
              <a:t>L’alunno verrà condotto in un apposito locale in attesa che i genitori lo portino a casa</a:t>
            </a:r>
          </a:p>
          <a:p>
            <a:r>
              <a:rPr lang="it-IT" b="1" dirty="0" smtClean="0"/>
              <a:t>Indossa la mascherina e limita i contatti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28577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Un alunno ha la febbre, tosse o altri sintomi a scuola. Che fare?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Se il tampone dell’alunno è positivo, tutta la classe verrà messa in quarantina, docenti compresi</a:t>
            </a:r>
          </a:p>
          <a:p>
            <a:r>
              <a:rPr lang="it-IT" b="1" dirty="0" smtClean="0"/>
              <a:t>Contattare il medico di famiglia e segui le sue indicazioni</a:t>
            </a:r>
          </a:p>
          <a:p>
            <a:r>
              <a:rPr lang="it-IT" b="1" dirty="0" smtClean="0"/>
              <a:t>Comunicare alla scuola se stai bene e puoi continuare le lezioni da casa</a:t>
            </a:r>
          </a:p>
          <a:p>
            <a:r>
              <a:rPr lang="it-IT" b="1" dirty="0" smtClean="0"/>
              <a:t>In caso affermativo, prepararsi a tenere le lezioni a distanza per le tue classi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352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In caso di quarantena</a:t>
            </a:r>
            <a:r>
              <a:rPr lang="it-IT" dirty="0" smtClean="0">
                <a:solidFill>
                  <a:srgbClr val="92D050"/>
                </a:solidFill>
              </a:rPr>
              <a:t/>
            </a:r>
            <a:br>
              <a:rPr lang="it-IT" dirty="0" smtClean="0">
                <a:solidFill>
                  <a:srgbClr val="92D050"/>
                </a:solidFill>
              </a:rPr>
            </a:br>
            <a:endParaRPr lang="it-IT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Se la classe è provvista di LIM è possibile organizzare la lezione a distanza</a:t>
            </a:r>
          </a:p>
          <a:p>
            <a:r>
              <a:rPr lang="it-IT" b="1" dirty="0"/>
              <a:t>Accertati di avere gli strumenti necessari</a:t>
            </a:r>
          </a:p>
          <a:p>
            <a:r>
              <a:rPr lang="it-IT" b="1" dirty="0"/>
              <a:t>Contattare la segreteria e comunicare ora e codici della lezione</a:t>
            </a:r>
          </a:p>
          <a:p>
            <a:r>
              <a:rPr lang="it-IT" b="1" dirty="0"/>
              <a:t>Un tecnico predisporrà gli strumenti in classe, per consentire lo svolgimento della lezione a distanza.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632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it-IT" sz="3200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L’importanza del tracciamento dei contatti</a:t>
            </a:r>
            <a:endParaRPr lang="it-IT" sz="3200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E’ importante individuare tutti i contatti di positività per bloccare l’espansione dei focolai</a:t>
            </a:r>
          </a:p>
          <a:p>
            <a:r>
              <a:rPr lang="it-IT" b="1" dirty="0"/>
              <a:t>Non sempre è possibile ricordare o individuare tutti</a:t>
            </a:r>
          </a:p>
          <a:p>
            <a:r>
              <a:rPr lang="it-IT" b="1" dirty="0"/>
              <a:t>Valuta la possibilità di utilizzare l’</a:t>
            </a:r>
            <a:r>
              <a:rPr lang="it-IT" b="1" dirty="0" err="1"/>
              <a:t>app</a:t>
            </a:r>
            <a:r>
              <a:rPr lang="it-IT" b="1" dirty="0"/>
              <a:t> Immuni che ti permetterà di aiutare l’autorità sanitaria a tracciare e avvisare tutti i tuoi contatti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6302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CONTROLLI DA FARE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tx1"/>
                </a:solidFill>
              </a:rPr>
              <a:t>Prima di venire  a scuola accertarsi di: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tx1"/>
                </a:solidFill>
              </a:rPr>
              <a:t>Non avere una temperatura corporea </a:t>
            </a:r>
            <a:r>
              <a:rPr lang="it-IT" sz="2800" b="1" dirty="0" smtClean="0">
                <a:solidFill>
                  <a:schemeClr val="tx1"/>
                </a:solidFill>
              </a:rPr>
              <a:t>superiore a 37,5° C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smtClean="0">
                <a:solidFill>
                  <a:schemeClr val="tx1"/>
                </a:solidFill>
              </a:rPr>
              <a:t>Non avere </a:t>
            </a:r>
            <a:r>
              <a:rPr lang="it-IT" sz="2800" b="1" dirty="0" smtClean="0">
                <a:solidFill>
                  <a:schemeClr val="tx1"/>
                </a:solidFill>
              </a:rPr>
              <a:t>mal di gola o altri segni </a:t>
            </a:r>
            <a:r>
              <a:rPr lang="it-IT" sz="2800" dirty="0" smtClean="0">
                <a:solidFill>
                  <a:schemeClr val="tx1"/>
                </a:solidFill>
              </a:rPr>
              <a:t>di malattia come tosse, diarrea, mal di testa, vomito o dolori muscolari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Non aver avuto contatto con un caso CoVid-19 negli ultimi 14 giorni</a:t>
            </a:r>
          </a:p>
          <a:p>
            <a:pPr>
              <a:buFont typeface="Wingdings" pitchFamily="2" charset="2"/>
              <a:buChar char="Ø"/>
            </a:pPr>
            <a:endParaRPr lang="it-IT" sz="2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it-IT" sz="2800" dirty="0" smtClean="0">
                <a:solidFill>
                  <a:schemeClr val="tx1"/>
                </a:solidFill>
              </a:rPr>
              <a:t>In questi casi </a:t>
            </a:r>
            <a:r>
              <a:rPr lang="it-IT" sz="2800" b="1" dirty="0" smtClean="0">
                <a:solidFill>
                  <a:schemeClr val="tx1"/>
                </a:solidFill>
              </a:rPr>
              <a:t>avvertire la segreteria amministrativa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e </a:t>
            </a:r>
            <a:r>
              <a:rPr lang="it-IT" sz="2800" b="1" dirty="0" smtClean="0">
                <a:solidFill>
                  <a:schemeClr val="tx1"/>
                </a:solidFill>
              </a:rPr>
              <a:t>non venire a scuola</a:t>
            </a:r>
            <a:endParaRPr lang="it-IT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Precauzioni da prendere a scuola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000" dirty="0" smtClean="0"/>
          </a:p>
          <a:p>
            <a:pPr>
              <a:buNone/>
            </a:pPr>
            <a:r>
              <a:rPr lang="it-IT" sz="2800" dirty="0" smtClean="0">
                <a:solidFill>
                  <a:schemeClr val="tx1"/>
                </a:solidFill>
              </a:rPr>
              <a:t>A scuola ricordarsi di: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Lavare </a:t>
            </a:r>
            <a:r>
              <a:rPr lang="it-IT" sz="2800" dirty="0" smtClean="0">
                <a:solidFill>
                  <a:schemeClr val="tx1"/>
                </a:solidFill>
              </a:rPr>
              <a:t>e disinfettare </a:t>
            </a:r>
            <a:r>
              <a:rPr lang="it-IT" sz="2800" b="1" dirty="0" smtClean="0">
                <a:solidFill>
                  <a:schemeClr val="tx1"/>
                </a:solidFill>
              </a:rPr>
              <a:t>le mani </a:t>
            </a:r>
            <a:r>
              <a:rPr lang="it-IT" sz="2800" dirty="0" smtClean="0">
                <a:solidFill>
                  <a:schemeClr val="tx1"/>
                </a:solidFill>
              </a:rPr>
              <a:t>più spesso possibile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Mantenere la distanza fisica </a:t>
            </a:r>
            <a:r>
              <a:rPr lang="it-IT" sz="2800" dirty="0" smtClean="0">
                <a:solidFill>
                  <a:schemeClr val="tx1"/>
                </a:solidFill>
              </a:rPr>
              <a:t>da studenti e personale scolastico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Indossare la mascherina quando non si può assicurare il distanziamento</a:t>
            </a:r>
          </a:p>
          <a:p>
            <a:pPr>
              <a:buFont typeface="Wingdings" pitchFamily="2" charset="2"/>
              <a:buChar char="Ø"/>
            </a:pPr>
            <a:r>
              <a:rPr lang="it-IT" sz="2800" b="1" dirty="0" smtClean="0">
                <a:solidFill>
                  <a:schemeClr val="tx1"/>
                </a:solidFill>
              </a:rPr>
              <a:t>Evitare di condividere oggetti </a:t>
            </a:r>
            <a:r>
              <a:rPr lang="it-IT" sz="2800" dirty="0" smtClean="0">
                <a:solidFill>
                  <a:schemeClr val="tx1"/>
                </a:solidFill>
              </a:rPr>
              <a:t>con altri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4000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I comportamenti da seguire in presenza di altre </a:t>
            </a:r>
            <a:r>
              <a:rPr lang="it-IT" sz="4000" dirty="0" smtClean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persone</a:t>
            </a:r>
            <a:r>
              <a:rPr lang="it-IT" sz="4000" dirty="0" smtClean="0"/>
              <a:t/>
            </a:r>
            <a:br>
              <a:rPr lang="it-IT" sz="40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528" y="2133600"/>
            <a:ext cx="4191000" cy="46077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tx1"/>
                </a:solidFill>
              </a:rPr>
              <a:t>Mantieni </a:t>
            </a:r>
            <a:r>
              <a:rPr lang="it-IT" b="1" dirty="0">
                <a:solidFill>
                  <a:schemeClr val="tx1"/>
                </a:solidFill>
              </a:rPr>
              <a:t>sempre la distanza </a:t>
            </a:r>
            <a:r>
              <a:rPr lang="it-IT" dirty="0">
                <a:solidFill>
                  <a:schemeClr val="tx1"/>
                </a:solidFill>
              </a:rPr>
              <a:t>di almeno 1 metro di sicurezza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tx1"/>
                </a:solidFill>
              </a:rPr>
              <a:t>Usa </a:t>
            </a:r>
            <a:r>
              <a:rPr lang="it-IT" b="1" dirty="0">
                <a:solidFill>
                  <a:schemeClr val="tx1"/>
                </a:solidFill>
              </a:rPr>
              <a:t>la mascherina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r>
              <a:rPr lang="it-IT" dirty="0">
                <a:solidFill>
                  <a:schemeClr val="tx1"/>
                </a:solidFill>
              </a:rPr>
              <a:t>in presenza </a:t>
            </a:r>
            <a:r>
              <a:rPr lang="it-IT" dirty="0" smtClean="0">
                <a:solidFill>
                  <a:schemeClr val="tx1"/>
                </a:solidFill>
              </a:rPr>
              <a:t>di più </a:t>
            </a:r>
            <a:r>
              <a:rPr lang="it-IT" dirty="0">
                <a:solidFill>
                  <a:schemeClr val="tx1"/>
                </a:solidFill>
              </a:rPr>
              <a:t>persone in spazi aperti e chiusi</a:t>
            </a:r>
          </a:p>
          <a:p>
            <a:r>
              <a:rPr lang="it-IT" dirty="0">
                <a:solidFill>
                  <a:schemeClr val="tx1"/>
                </a:solidFill>
              </a:rPr>
              <a:t>nei mezzi </a:t>
            </a:r>
            <a:r>
              <a:rPr lang="it-IT" dirty="0" smtClean="0">
                <a:solidFill>
                  <a:schemeClr val="tx1"/>
                </a:solidFill>
              </a:rPr>
              <a:t>per il </a:t>
            </a:r>
            <a:r>
              <a:rPr lang="it-IT" dirty="0">
                <a:solidFill>
                  <a:schemeClr val="tx1"/>
                </a:solidFill>
              </a:rPr>
              <a:t>trasporto </a:t>
            </a:r>
            <a:r>
              <a:rPr lang="it-IT" dirty="0" smtClean="0">
                <a:solidFill>
                  <a:schemeClr val="tx1"/>
                </a:solidFill>
              </a:rPr>
              <a:t>pubblico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</a:rPr>
              <a:t>L</a:t>
            </a:r>
            <a:r>
              <a:rPr lang="it-IT" b="1" dirty="0" smtClean="0">
                <a:solidFill>
                  <a:schemeClr val="tx1"/>
                </a:solidFill>
              </a:rPr>
              <a:t>’uso </a:t>
            </a:r>
            <a:r>
              <a:rPr lang="it-IT" b="1" dirty="0">
                <a:solidFill>
                  <a:schemeClr val="tx1"/>
                </a:solidFill>
              </a:rPr>
              <a:t>della mascherina aiuta a limitare la diffusione del virus </a:t>
            </a:r>
            <a:r>
              <a:rPr lang="it-IT" dirty="0">
                <a:solidFill>
                  <a:schemeClr val="tx1"/>
                </a:solidFill>
              </a:rPr>
              <a:t>ma deve essere indossata correttamente e adottata in aggiunta al lavaggio delle mani e alle misure di igiene </a:t>
            </a:r>
            <a:r>
              <a:rPr lang="it-IT" dirty="0" smtClean="0">
                <a:solidFill>
                  <a:schemeClr val="tx1"/>
                </a:solidFill>
              </a:rPr>
              <a:t>respiratoria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644008" y="2276872"/>
            <a:ext cx="434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asellaDiTesto 3"/>
          <p:cNvSpPr txBox="1"/>
          <p:nvPr/>
        </p:nvSpPr>
        <p:spPr>
          <a:xfrm>
            <a:off x="827584" y="1268760"/>
            <a:ext cx="7722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cap="all" dirty="0">
                <a:solidFill>
                  <a:srgbClr val="C00000"/>
                </a:solidFill>
                <a:effectLst>
                  <a:reflection blurRad="12700" endPos="0" dir="5400000" sy="-90000" algn="bl" rotWithShape="0"/>
                </a:effectLst>
              </a:rPr>
              <a:t>distanziamento e uso mascherine</a:t>
            </a:r>
            <a:endParaRPr lang="it-IT" sz="3600" b="1" cap="al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Come indossare la mascherina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/>
              <a:t>Per essere indossata in modo corretto la mascherina deve coprire naso e bocca</a:t>
            </a:r>
          </a:p>
          <a:p>
            <a:r>
              <a:rPr lang="it-IT" sz="2400" dirty="0" smtClean="0"/>
              <a:t>Se vuoi, puoi portare una mascherina chirurgica da casa e usare quella</a:t>
            </a:r>
          </a:p>
          <a:p>
            <a:r>
              <a:rPr lang="it-IT" sz="2400" dirty="0" smtClean="0"/>
              <a:t>La scuola </a:t>
            </a:r>
            <a:r>
              <a:rPr lang="it-IT" sz="2400" b="1" dirty="0" smtClean="0"/>
              <a:t>deve</a:t>
            </a:r>
            <a:r>
              <a:rPr lang="it-IT" sz="2400" dirty="0" smtClean="0"/>
              <a:t> comunque </a:t>
            </a:r>
            <a:r>
              <a:rPr lang="it-IT" sz="2400" b="1" dirty="0" smtClean="0"/>
              <a:t>garantirne</a:t>
            </a:r>
            <a:r>
              <a:rPr lang="it-IT" sz="2400" dirty="0" smtClean="0"/>
              <a:t> una</a:t>
            </a:r>
          </a:p>
          <a:p>
            <a:r>
              <a:rPr lang="it-IT" sz="2400" dirty="0" smtClean="0"/>
              <a:t>Ricordati di togliere e mettere la mascherina toccando solo i lacci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643050"/>
            <a:ext cx="4038600" cy="4424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trasporti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/>
              <a:t>Se  utilizzi un mezzo pubblico </a:t>
            </a:r>
            <a:r>
              <a:rPr lang="it-IT" sz="2800" dirty="0" smtClean="0"/>
              <a:t>per andare a scuola(treno, autobus, ecc.) segui queste regole:</a:t>
            </a:r>
          </a:p>
          <a:p>
            <a:r>
              <a:rPr lang="it-IT" sz="2800" b="1" dirty="0" smtClean="0"/>
              <a:t>Indossa sempre la mascherina</a:t>
            </a:r>
          </a:p>
          <a:p>
            <a:r>
              <a:rPr lang="it-IT" sz="2800" b="1" dirty="0" smtClean="0"/>
              <a:t>Non ti toccare il viso con le mani senza averle prima disinfettate</a:t>
            </a:r>
          </a:p>
          <a:p>
            <a:r>
              <a:rPr lang="it-IT" sz="2800" dirty="0" smtClean="0"/>
              <a:t>Rispetta le regole da seguire a bordo (posti a sedere, posti in piedi, distanziamenti)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Ingresso a scuola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Utilizza l’ingresso principale </a:t>
            </a:r>
            <a:r>
              <a:rPr lang="it-IT" dirty="0" smtClean="0"/>
              <a:t>e firma la presenza nel registro elettronico  (servirà anche per eventuali controlli di tracciamento)</a:t>
            </a:r>
          </a:p>
          <a:p>
            <a:r>
              <a:rPr lang="it-IT" b="1" dirty="0" smtClean="0"/>
              <a:t>Mantieni sempre la distanza </a:t>
            </a:r>
            <a:r>
              <a:rPr lang="it-IT" dirty="0" smtClean="0"/>
              <a:t>di almeno un metro dagli altri</a:t>
            </a:r>
          </a:p>
          <a:p>
            <a:r>
              <a:rPr lang="it-IT" b="1" dirty="0" smtClean="0"/>
              <a:t>Indossa sempre la mascherina tranne nei casi in cui è consentito toglierla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In aula</a:t>
            </a:r>
            <a:endParaRPr lang="it-IT" dirty="0">
              <a:solidFill>
                <a:srgbClr val="002060"/>
              </a:solidFill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472608"/>
          </a:xfrm>
        </p:spPr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Controllare che i banchi siano effettivamente distanziati</a:t>
            </a:r>
            <a:r>
              <a:rPr lang="it-IT" sz="2400" dirty="0" smtClean="0"/>
              <a:t>. Se non lo sono segnalarlo ai collaboratori scolastici</a:t>
            </a:r>
          </a:p>
          <a:p>
            <a:r>
              <a:rPr lang="it-IT" sz="2400" b="1" dirty="0" smtClean="0"/>
              <a:t>Sanificare le mani con il liquido disinfettante </a:t>
            </a:r>
            <a:r>
              <a:rPr lang="it-IT" sz="2400" dirty="0" smtClean="0"/>
              <a:t>(è </a:t>
            </a:r>
            <a:r>
              <a:rPr lang="it-IT" sz="2400" dirty="0" smtClean="0"/>
              <a:t>presente un erogatore in ogni aula e laboratorio e negli spazi comuni</a:t>
            </a:r>
          </a:p>
          <a:p>
            <a:r>
              <a:rPr lang="it-IT" sz="2400" dirty="0" smtClean="0"/>
              <a:t>Purtroppo non abbiamo il personale per garantire una sanificazione veloce della cattedra a ogni cambio lezione. Per questo è necessario che ognuno sanifichi la cattedra e la sedia con il liquido disinfettante messo a disposizione</a:t>
            </a:r>
          </a:p>
          <a:p>
            <a:r>
              <a:rPr lang="it-IT" sz="2400" b="1" dirty="0" smtClean="0"/>
              <a:t>Gli alunni devono indossare la maschera negli spostamenti nell’aula, tali spostamenti sono autorizzate dal docente</a:t>
            </a:r>
          </a:p>
          <a:p>
            <a:r>
              <a:rPr lang="it-IT" sz="2400" b="1" dirty="0" smtClean="0"/>
              <a:t>Non condividere </a:t>
            </a:r>
            <a:r>
              <a:rPr lang="it-IT" sz="2400" b="1" dirty="0" smtClean="0"/>
              <a:t>oggetti </a:t>
            </a:r>
            <a:r>
              <a:rPr lang="it-IT" sz="2400" dirty="0" smtClean="0"/>
              <a:t>(penne</a:t>
            </a:r>
            <a:r>
              <a:rPr lang="it-IT" sz="2400" dirty="0" smtClean="0"/>
              <a:t>, libri, ecc). Nelle classi dove sono presenti le lavagne, se si rende necessario scrivere con il gesso, le mani vanno disinfettate prima e dopo l’uso.</a:t>
            </a:r>
          </a:p>
          <a:p>
            <a:r>
              <a:rPr lang="it-IT" sz="2400" b="1" dirty="0" smtClean="0"/>
              <a:t>Indossare la mascherina quando non si è alla cattedra.</a:t>
            </a:r>
          </a:p>
          <a:p>
            <a:r>
              <a:rPr lang="it-IT" sz="2400" dirty="0" smtClean="0"/>
              <a:t>Assicurarsi che l’aula venga </a:t>
            </a:r>
            <a:r>
              <a:rPr lang="it-IT" sz="2400" b="1" dirty="0" smtClean="0"/>
              <a:t>arieggiata </a:t>
            </a:r>
            <a:r>
              <a:rPr lang="it-IT" sz="2400" b="1" dirty="0" smtClean="0"/>
              <a:t>per almeno 5 min ogni ora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2060"/>
                </a:solidFill>
                <a:effectLst>
                  <a:reflection blurRad="12700" endPos="0" dir="5400000" sy="-90000" algn="bl" rotWithShape="0"/>
                </a:effectLst>
              </a:rPr>
              <a:t>Pausa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Durante la pausa</a:t>
            </a:r>
          </a:p>
          <a:p>
            <a:r>
              <a:rPr lang="it-IT" b="1" dirty="0" smtClean="0"/>
              <a:t>Rimanere in classe </a:t>
            </a:r>
            <a:r>
              <a:rPr lang="it-IT" dirty="0" smtClean="0"/>
              <a:t>e accertarsi che </a:t>
            </a:r>
            <a:r>
              <a:rPr lang="it-IT" b="1" dirty="0" smtClean="0"/>
              <a:t>gli alunni rimangano seduti al loro posto</a:t>
            </a:r>
          </a:p>
          <a:p>
            <a:r>
              <a:rPr lang="it-IT" b="1" dirty="0" smtClean="0"/>
              <a:t>Gli studenti possono alzarsi e uscire dall’aula</a:t>
            </a:r>
            <a:r>
              <a:rPr lang="it-IT" dirty="0" smtClean="0"/>
              <a:t>, </a:t>
            </a:r>
            <a:r>
              <a:rPr lang="it-IT" b="1" dirty="0" smtClean="0"/>
              <a:t>ma solo uno alla volta, indossando la mascherina</a:t>
            </a:r>
          </a:p>
          <a:p>
            <a:r>
              <a:rPr lang="it-IT" dirty="0" smtClean="0"/>
              <a:t>Ogni </a:t>
            </a:r>
            <a:r>
              <a:rPr lang="it-IT" b="1" dirty="0" smtClean="0"/>
              <a:t>uscita va registrata nell’ apposito registro </a:t>
            </a:r>
            <a:r>
              <a:rPr lang="it-IT" dirty="0" smtClean="0"/>
              <a:t>presente in aula. </a:t>
            </a:r>
          </a:p>
          <a:p>
            <a:r>
              <a:rPr lang="it-IT" dirty="0" smtClean="0"/>
              <a:t>Gli studenti possono mangiare ma solo seduti al loro banco</a:t>
            </a:r>
          </a:p>
          <a:p>
            <a:r>
              <a:rPr lang="it-IT" dirty="0" smtClean="0"/>
              <a:t>Assicurarsi che gli alunni non si scambino bottiglie o cibo ed altri oggetti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201</TotalTime>
  <Words>980</Words>
  <Application>Microsoft Office PowerPoint</Application>
  <PresentationFormat>Presentazione su schermo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Terra</vt:lpstr>
      <vt:lpstr>Presentazione standard di PowerPoint</vt:lpstr>
      <vt:lpstr>CONTROLLI DA FARE</vt:lpstr>
      <vt:lpstr>Precauzioni da prendere a scuola</vt:lpstr>
      <vt:lpstr> I comportamenti da seguire in presenza di altre persone </vt:lpstr>
      <vt:lpstr>Come indossare la mascherina</vt:lpstr>
      <vt:lpstr>trasporti</vt:lpstr>
      <vt:lpstr>Ingresso a scuola</vt:lpstr>
      <vt:lpstr>In aula</vt:lpstr>
      <vt:lpstr>Pausa </vt:lpstr>
      <vt:lpstr>Regolamento di Istituto</vt:lpstr>
      <vt:lpstr>AScoltare e Parlare con gli alunni</vt:lpstr>
      <vt:lpstr>Hai tosse e febbre a scuola. Cosa fare?</vt:lpstr>
      <vt:lpstr>Un alunno ha la febbre, tosse o altri sintomi a scuola. Che fare?</vt:lpstr>
      <vt:lpstr>Un alunno ha la febbre, tosse o altri sintomi a scuola. Che fare?</vt:lpstr>
      <vt:lpstr>In caso di quarantena </vt:lpstr>
      <vt:lpstr>L’importanza del tracciamento dei contatti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 Windows</dc:creator>
  <cp:lastModifiedBy>COMPUTER</cp:lastModifiedBy>
  <cp:revision>18</cp:revision>
  <dcterms:created xsi:type="dcterms:W3CDTF">2020-09-18T11:00:17Z</dcterms:created>
  <dcterms:modified xsi:type="dcterms:W3CDTF">2020-09-19T18:56:20Z</dcterms:modified>
</cp:coreProperties>
</file>