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9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1C289D-9EE6-46C8-9D99-8770A541193A}" type="datetimeFigureOut">
              <a:rPr lang="it-IT" smtClean="0"/>
              <a:pPr/>
              <a:t>19/09/2020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A0C08B-23A6-4B20-9120-A117BF255B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hubmiur.pubblica.istruzione.it/web/istruzione/dg-ifts/formazione_marittima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74524" y="-5569"/>
            <a:ext cx="457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2060"/>
                </a:solidFill>
              </a:rPr>
              <a:t>ISTITUTO D’ ISTRUZIONE SUPERIORE</a:t>
            </a:r>
          </a:p>
          <a:p>
            <a:pPr algn="ctr"/>
            <a:r>
              <a:rPr lang="it-IT" sz="3200" b="1" dirty="0" smtClean="0">
                <a:solidFill>
                  <a:srgbClr val="002060"/>
                </a:solidFill>
              </a:rPr>
              <a:t> PIETRO MAZZONE</a:t>
            </a:r>
            <a:br>
              <a:rPr lang="it-IT" sz="3200" b="1" dirty="0" smtClean="0">
                <a:solidFill>
                  <a:srgbClr val="002060"/>
                </a:solidFill>
              </a:rPr>
            </a:br>
            <a:r>
              <a:rPr lang="it-IT" sz="3200" b="1" dirty="0" smtClean="0">
                <a:solidFill>
                  <a:srgbClr val="002060"/>
                </a:solidFill>
              </a:rPr>
              <a:t>ROCCELLA JONICA</a:t>
            </a:r>
            <a:r>
              <a:rPr lang="it-IT" sz="3200" b="1" dirty="0" smtClean="0">
                <a:solidFill>
                  <a:srgbClr val="00B050"/>
                </a:solidFill>
              </a:rPr>
              <a:t> </a:t>
            </a:r>
            <a:endParaRPr lang="it-IT" sz="3200" dirty="0"/>
          </a:p>
        </p:txBody>
      </p:sp>
      <p:pic>
        <p:nvPicPr>
          <p:cNvPr id="3" name="Picture 8" descr="http://hubmiur.pubblica.istruzione.it/alfresco/d/d/workspace/SpacesStore/3aa60b13-93f9-4a9f-aa42-4f1b38905e36/banner_formazioneMarittima.png">
            <a:hlinkClick r:id="rId2" tooltip="vai alla pagina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1"/>
            <a:ext cx="164307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 descr="logo TUV da utilizzare nella carta intestat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3588" y="908720"/>
            <a:ext cx="10715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1.jpe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500042"/>
            <a:ext cx="10715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29526" y="1875276"/>
            <a:ext cx="178836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dirty="0" smtClean="0"/>
              <a:t>CERT. N. 50 100 14484-Rev 002</a:t>
            </a:r>
            <a:endParaRPr lang="it-IT" sz="900" dirty="0"/>
          </a:p>
        </p:txBody>
      </p:sp>
      <p:sp>
        <p:nvSpPr>
          <p:cNvPr id="7" name="Rettangolo 6"/>
          <p:cNvSpPr/>
          <p:nvPr/>
        </p:nvSpPr>
        <p:spPr>
          <a:xfrm>
            <a:off x="857224" y="3244334"/>
            <a:ext cx="80442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PER UN RIENTRO A SCUOLA IN SICUREZZA</a:t>
            </a:r>
            <a:endParaRPr lang="it-IT" sz="3200" b="1" dirty="0"/>
          </a:p>
        </p:txBody>
      </p:sp>
      <p:sp>
        <p:nvSpPr>
          <p:cNvPr id="8" name="Rettangolo 7"/>
          <p:cNvSpPr/>
          <p:nvPr/>
        </p:nvSpPr>
        <p:spPr>
          <a:xfrm>
            <a:off x="1267421" y="4437112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B050"/>
                </a:solidFill>
              </a:rPr>
              <a:t>VADEMECUM PERSONALE ATA</a:t>
            </a:r>
            <a:endParaRPr lang="it-IT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Regolamento di Istituto</a:t>
            </a:r>
            <a:b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</a:br>
            <a:endParaRPr lang="it-IT" sz="3200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Consulta le nuove regole di comportamento approvate dal consiglio di istituto </a:t>
            </a:r>
            <a:r>
              <a:rPr lang="it-IT" dirty="0" smtClean="0"/>
              <a:t>e che trovi pubblicate sul sito internet della scuola</a:t>
            </a:r>
          </a:p>
          <a:p>
            <a:r>
              <a:rPr lang="it-IT" b="1" dirty="0" smtClean="0"/>
              <a:t>Ricorda agli studenti</a:t>
            </a:r>
            <a:r>
              <a:rPr lang="it-IT" dirty="0" smtClean="0"/>
              <a:t> </a:t>
            </a:r>
            <a:r>
              <a:rPr lang="it-IT" b="1" dirty="0" smtClean="0"/>
              <a:t>che violando quelle regole non rischiano soltanto una sanzione disciplinare</a:t>
            </a:r>
            <a:r>
              <a:rPr lang="it-IT" dirty="0" smtClean="0"/>
              <a:t>,  </a:t>
            </a:r>
            <a:r>
              <a:rPr lang="it-IT" b="1" dirty="0" smtClean="0"/>
              <a:t>ma aumentano anche la probabilità che il virus si diffonda </a:t>
            </a:r>
            <a:r>
              <a:rPr lang="it-IT" dirty="0" smtClean="0"/>
              <a:t>tra i </a:t>
            </a:r>
            <a:r>
              <a:rPr lang="it-IT" smtClean="0"/>
              <a:t>loro familiari</a:t>
            </a:r>
            <a:r>
              <a:rPr lang="it-IT" dirty="0" smtClean="0"/>
              <a:t>, amici e tra il personale scolastico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Hai tosse e febbre a scuola. Cosa fare?</a:t>
            </a:r>
            <a:b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</a:br>
            <a:endParaRPr lang="it-IT" sz="3200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Non farti prendere dal panico</a:t>
            </a:r>
          </a:p>
          <a:p>
            <a:r>
              <a:rPr lang="it-IT" b="1" dirty="0" smtClean="0"/>
              <a:t>Indossa la mascherina e avverti il </a:t>
            </a:r>
            <a:r>
              <a:rPr lang="it-IT" b="1" dirty="0" err="1" smtClean="0"/>
              <a:t>refente</a:t>
            </a:r>
            <a:r>
              <a:rPr lang="it-IT" b="1" dirty="0" smtClean="0"/>
              <a:t> </a:t>
            </a:r>
            <a:r>
              <a:rPr lang="it-IT" b="1" dirty="0" err="1" smtClean="0"/>
              <a:t>Covid</a:t>
            </a:r>
            <a:r>
              <a:rPr lang="it-IT" b="1" dirty="0" smtClean="0"/>
              <a:t> della scuola</a:t>
            </a:r>
          </a:p>
          <a:p>
            <a:r>
              <a:rPr lang="it-IT" b="1" dirty="0" smtClean="0"/>
              <a:t>Vai subito a casa</a:t>
            </a:r>
          </a:p>
          <a:p>
            <a:r>
              <a:rPr lang="it-IT" b="1" dirty="0" smtClean="0"/>
              <a:t>Avverti il tuo medico di base</a:t>
            </a:r>
          </a:p>
          <a:p>
            <a:r>
              <a:rPr lang="it-IT" b="1" dirty="0" smtClean="0"/>
              <a:t>Segui tutte le sue indicazioni</a:t>
            </a:r>
            <a:endParaRPr lang="it-IT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2811" y="11663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Un alunno ha la febbre, tosse o altri sintomi a scuola. Che fare?</a:t>
            </a:r>
            <a:endParaRPr lang="it-IT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Non farti prendere dal panico</a:t>
            </a:r>
          </a:p>
          <a:p>
            <a:r>
              <a:rPr lang="it-IT" b="1" dirty="0" err="1" smtClean="0"/>
              <a:t>Fagli</a:t>
            </a:r>
            <a:r>
              <a:rPr lang="it-IT" b="1" dirty="0" smtClean="0"/>
              <a:t> indossare la mascherina e fallo rimanere al suo posto</a:t>
            </a:r>
          </a:p>
          <a:p>
            <a:r>
              <a:rPr lang="it-IT" b="1" dirty="0" smtClean="0"/>
              <a:t>Avverti il referente </a:t>
            </a:r>
            <a:r>
              <a:rPr lang="it-IT" b="1" dirty="0" err="1" smtClean="0"/>
              <a:t>Covid</a:t>
            </a:r>
            <a:r>
              <a:rPr lang="it-IT" b="1" dirty="0" smtClean="0"/>
              <a:t> della scuola</a:t>
            </a:r>
          </a:p>
          <a:p>
            <a:r>
              <a:rPr lang="it-IT" b="1" dirty="0" smtClean="0"/>
              <a:t>L’alunno verrà condotto in un apposito locale in attesa che i genitori lo portino a casa</a:t>
            </a:r>
          </a:p>
          <a:p>
            <a:r>
              <a:rPr lang="it-IT" b="1" dirty="0" smtClean="0"/>
              <a:t>Indossa la mascherina e limita i contatti </a:t>
            </a:r>
            <a:endParaRPr lang="it-IT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8382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L’importanza del tracciamento dei contatti</a:t>
            </a:r>
            <a:endParaRPr lang="it-IT" sz="3200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E’ importante individuare tutti i contatti di positività per bloccare l’espansione dei focolai</a:t>
            </a:r>
          </a:p>
          <a:p>
            <a:r>
              <a:rPr lang="it-IT" dirty="0" smtClean="0"/>
              <a:t>Non sempre è possibile ricordare o individuare tutti</a:t>
            </a:r>
          </a:p>
          <a:p>
            <a:r>
              <a:rPr lang="it-IT" b="1" dirty="0" smtClean="0"/>
              <a:t>Valuta la possibilità di utilizzare l’</a:t>
            </a:r>
            <a:r>
              <a:rPr lang="it-IT" b="1" dirty="0" err="1" smtClean="0"/>
              <a:t>app</a:t>
            </a:r>
            <a:r>
              <a:rPr lang="it-IT" b="1" dirty="0" smtClean="0"/>
              <a:t> </a:t>
            </a:r>
            <a:r>
              <a:rPr lang="it-IT" b="1" u="sng" dirty="0" smtClean="0"/>
              <a:t>Immuni </a:t>
            </a:r>
            <a:r>
              <a:rPr lang="it-IT" u="sng" dirty="0" smtClean="0"/>
              <a:t>c</a:t>
            </a:r>
            <a:r>
              <a:rPr lang="it-IT" dirty="0" smtClean="0"/>
              <a:t>he ti permetterà di aiutare l’autorità sanitaria a tracciare e avvisare tutti i tuoi contatti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CONTROLLI DA FARE</a:t>
            </a:r>
            <a:endParaRPr lang="it-IT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Prima di venire  a scuola accertarsi di: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1"/>
                </a:solidFill>
              </a:rPr>
              <a:t>Non avere una temperatura corporea </a:t>
            </a:r>
            <a:r>
              <a:rPr lang="it-IT" sz="2400" b="1" dirty="0" smtClean="0">
                <a:solidFill>
                  <a:schemeClr val="tx1"/>
                </a:solidFill>
              </a:rPr>
              <a:t>superiore a 37,5° C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1"/>
                </a:solidFill>
              </a:rPr>
              <a:t>Non avere </a:t>
            </a:r>
            <a:r>
              <a:rPr lang="it-IT" sz="2400" b="1" dirty="0" smtClean="0">
                <a:solidFill>
                  <a:schemeClr val="tx1"/>
                </a:solidFill>
              </a:rPr>
              <a:t>mal di gola o altri segni </a:t>
            </a:r>
            <a:r>
              <a:rPr lang="it-IT" sz="2400" dirty="0" smtClean="0">
                <a:solidFill>
                  <a:schemeClr val="tx1"/>
                </a:solidFill>
              </a:rPr>
              <a:t>di malattia come tosse, diarrea, mal di testa, vomito o dolori muscolari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tx1"/>
                </a:solidFill>
              </a:rPr>
              <a:t>Non aver avuto contatto con un caso CoVid-19 negli ultimi 14 giorni</a:t>
            </a:r>
          </a:p>
          <a:p>
            <a:pPr>
              <a:buFont typeface="Wingdings" pitchFamily="2" charset="2"/>
              <a:buChar char="Ø"/>
            </a:pPr>
            <a:endParaRPr lang="it-IT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In questi casi </a:t>
            </a:r>
            <a:r>
              <a:rPr lang="it-IT" sz="2400" b="1" dirty="0" smtClean="0">
                <a:solidFill>
                  <a:schemeClr val="tx1"/>
                </a:solidFill>
              </a:rPr>
              <a:t>avvertire la segreteria amministrativa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e </a:t>
            </a:r>
            <a:r>
              <a:rPr lang="it-IT" sz="2400" b="1" dirty="0" smtClean="0">
                <a:solidFill>
                  <a:schemeClr val="tx1"/>
                </a:solidFill>
              </a:rPr>
              <a:t>non venire a scuola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Precauzioni da prendere a scuola</a:t>
            </a:r>
            <a:endParaRPr lang="it-IT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000" dirty="0"/>
          </a:p>
          <a:p>
            <a:pPr>
              <a:buNone/>
            </a:pPr>
            <a:r>
              <a:rPr lang="it-IT" sz="2800" dirty="0" smtClean="0">
                <a:solidFill>
                  <a:schemeClr val="tx1"/>
                </a:solidFill>
              </a:rPr>
              <a:t>A scuola ricordarsi di: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Lavare </a:t>
            </a:r>
            <a:r>
              <a:rPr lang="it-IT" sz="2800" dirty="0" smtClean="0">
                <a:solidFill>
                  <a:schemeClr val="tx1"/>
                </a:solidFill>
              </a:rPr>
              <a:t>e disinfettare </a:t>
            </a:r>
            <a:r>
              <a:rPr lang="it-IT" sz="2800" b="1" dirty="0" smtClean="0">
                <a:solidFill>
                  <a:schemeClr val="tx1"/>
                </a:solidFill>
              </a:rPr>
              <a:t>le mani </a:t>
            </a:r>
            <a:r>
              <a:rPr lang="it-IT" sz="2800" dirty="0" smtClean="0">
                <a:solidFill>
                  <a:schemeClr val="tx1"/>
                </a:solidFill>
              </a:rPr>
              <a:t>più spesso possibile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Mantenere la distanza fisica </a:t>
            </a:r>
            <a:r>
              <a:rPr lang="it-IT" sz="2800" dirty="0" smtClean="0">
                <a:solidFill>
                  <a:schemeClr val="tx1"/>
                </a:solidFill>
              </a:rPr>
              <a:t>di almeno un metro da studenti e personale scolastico 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Indossare la mascherina quando non si può assicurare il distanziamento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Evitare di condividere oggetti </a:t>
            </a:r>
            <a:r>
              <a:rPr lang="it-IT" sz="2800" dirty="0" smtClean="0">
                <a:solidFill>
                  <a:schemeClr val="tx1"/>
                </a:solidFill>
              </a:rPr>
              <a:t>con altri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34076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>
                <a:solidFill>
                  <a:srgbClr val="00B050"/>
                </a:solidFill>
              </a:rPr>
              <a:t/>
            </a:r>
            <a:br>
              <a:rPr lang="it-IT" sz="3100" dirty="0">
                <a:solidFill>
                  <a:srgbClr val="00B050"/>
                </a:solidFill>
              </a:rPr>
            </a:br>
            <a:r>
              <a:rPr lang="it-IT" sz="3100" dirty="0" smtClean="0">
                <a:solidFill>
                  <a:srgbClr val="00B050"/>
                </a:solidFill>
              </a:rPr>
              <a:t/>
            </a:r>
            <a:br>
              <a:rPr lang="it-IT" sz="3100" dirty="0" smtClean="0">
                <a:solidFill>
                  <a:srgbClr val="00B050"/>
                </a:solidFill>
              </a:rPr>
            </a:br>
            <a:r>
              <a:rPr lang="it-IT" sz="3100" dirty="0">
                <a:solidFill>
                  <a:srgbClr val="00B050"/>
                </a:solidFill>
              </a:rPr>
              <a:t/>
            </a:r>
            <a:br>
              <a:rPr lang="it-IT" sz="3100" dirty="0">
                <a:solidFill>
                  <a:srgbClr val="00B050"/>
                </a:solidFill>
              </a:rPr>
            </a:br>
            <a:r>
              <a:rPr lang="it-IT" sz="3100" dirty="0" smtClean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I </a:t>
            </a:r>
            <a:r>
              <a:rPr lang="it-IT" sz="31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comportamenti da seguire in presenza di altre </a:t>
            </a:r>
            <a:r>
              <a:rPr lang="it-IT" sz="3100" dirty="0" smtClean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persone distanziamento </a:t>
            </a:r>
            <a:r>
              <a:rPr lang="it-IT" sz="31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e uso </a:t>
            </a:r>
            <a:r>
              <a:rPr lang="it-IT" sz="3100" dirty="0" smtClean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mascherine</a:t>
            </a:r>
            <a:r>
              <a:rPr lang="it-IT" sz="3100" dirty="0">
                <a:solidFill>
                  <a:srgbClr val="00B050"/>
                </a:solidFill>
              </a:rPr>
              <a:t/>
            </a:r>
            <a:br>
              <a:rPr lang="it-IT" sz="3100" dirty="0">
                <a:solidFill>
                  <a:srgbClr val="00B050"/>
                </a:solidFill>
              </a:rPr>
            </a:br>
            <a:r>
              <a:rPr lang="it-IT" sz="3100" dirty="0" smtClean="0">
                <a:solidFill>
                  <a:srgbClr val="00B050"/>
                </a:solidFill>
              </a:rPr>
              <a:t/>
            </a:r>
            <a:br>
              <a:rPr lang="it-IT" sz="3100" dirty="0" smtClean="0">
                <a:solidFill>
                  <a:srgbClr val="00B050"/>
                </a:solidFill>
              </a:rPr>
            </a:br>
            <a:r>
              <a:rPr lang="it-IT" sz="3100" dirty="0">
                <a:solidFill>
                  <a:srgbClr val="00B050"/>
                </a:solidFill>
              </a:rPr>
              <a:t/>
            </a:r>
            <a:br>
              <a:rPr lang="it-IT" sz="3100" dirty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/>
            </a:r>
            <a:br>
              <a:rPr lang="it-IT" dirty="0" smtClean="0">
                <a:solidFill>
                  <a:srgbClr val="00B050"/>
                </a:solidFill>
              </a:rPr>
            </a:b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528" y="2060848"/>
            <a:ext cx="4191000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Mantieni </a:t>
            </a:r>
            <a:r>
              <a:rPr lang="it-IT" b="1" dirty="0"/>
              <a:t>sempre la distanza di almeno 1 metro di sicurezza</a:t>
            </a:r>
          </a:p>
          <a:p>
            <a:pPr marL="0" indent="0">
              <a:buNone/>
            </a:pPr>
            <a:r>
              <a:rPr lang="it-IT" b="1" dirty="0"/>
              <a:t>Usa la mascherina:</a:t>
            </a:r>
          </a:p>
          <a:p>
            <a:r>
              <a:rPr lang="it-IT" b="1" dirty="0"/>
              <a:t>in presenza </a:t>
            </a:r>
            <a:r>
              <a:rPr lang="it-IT" b="1" dirty="0" smtClean="0"/>
              <a:t>di più </a:t>
            </a:r>
            <a:r>
              <a:rPr lang="it-IT" b="1" dirty="0"/>
              <a:t>persone in spazi aperti e chiusi</a:t>
            </a:r>
          </a:p>
          <a:p>
            <a:r>
              <a:rPr lang="it-IT" b="1" dirty="0"/>
              <a:t>nei mezzi </a:t>
            </a:r>
            <a:r>
              <a:rPr lang="it-IT" b="1" dirty="0" smtClean="0"/>
              <a:t>per il </a:t>
            </a:r>
            <a:r>
              <a:rPr lang="it-IT" b="1" dirty="0"/>
              <a:t>trasporto pubblico</a:t>
            </a:r>
          </a:p>
          <a:p>
            <a:pPr marL="0" indent="0">
              <a:buNone/>
            </a:pPr>
            <a:r>
              <a:rPr lang="it-IT" b="1" dirty="0" smtClean="0"/>
              <a:t>L’uso della </a:t>
            </a:r>
            <a:r>
              <a:rPr lang="it-IT" b="1" dirty="0"/>
              <a:t>mascherina aiuta a limitare la diffusione del virus ma deve </a:t>
            </a:r>
            <a:r>
              <a:rPr lang="it-IT" b="1" dirty="0" smtClean="0"/>
              <a:t>essere indossata in modo corretto  e adottata </a:t>
            </a:r>
            <a:r>
              <a:rPr lang="it-IT" b="1" dirty="0"/>
              <a:t>in </a:t>
            </a:r>
            <a:r>
              <a:rPr lang="it-IT" b="1" dirty="0" smtClean="0"/>
              <a:t>      aggiunta </a:t>
            </a:r>
            <a:r>
              <a:rPr lang="it-IT" b="1" dirty="0"/>
              <a:t>al lavaggio delle mani e alle misure di igiene respiratoria</a:t>
            </a:r>
          </a:p>
          <a:p>
            <a:endParaRPr lang="it-IT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644008" y="2060848"/>
            <a:ext cx="434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Come indossare la mascherina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92488" cy="4724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 sz="2400" b="1" dirty="0" smtClean="0"/>
              <a:t>Per essere indossata in modo corretto la mascherina deve coprire naso e bocca</a:t>
            </a:r>
          </a:p>
          <a:p>
            <a:pPr>
              <a:spcAft>
                <a:spcPts val="600"/>
              </a:spcAft>
            </a:pPr>
            <a:r>
              <a:rPr lang="it-IT" sz="2400" b="1" dirty="0" smtClean="0"/>
              <a:t>Se vuoi, puoi portare una mascherina chirurgica da casa e usare quella</a:t>
            </a:r>
          </a:p>
          <a:p>
            <a:pPr>
              <a:spcAft>
                <a:spcPts val="600"/>
              </a:spcAft>
            </a:pPr>
            <a:r>
              <a:rPr lang="it-IT" sz="2400" b="1" dirty="0" smtClean="0"/>
              <a:t>La scuola deve comunque garantirne una</a:t>
            </a:r>
          </a:p>
          <a:p>
            <a:pPr>
              <a:spcAft>
                <a:spcPts val="600"/>
              </a:spcAft>
            </a:pPr>
            <a:r>
              <a:rPr lang="it-IT" sz="2400" b="1" dirty="0" smtClean="0"/>
              <a:t>Ricordati di togliere e mettere la mascherina toccando solo i lacci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643050"/>
            <a:ext cx="4038600" cy="4424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trasporti</a:t>
            </a:r>
            <a:endParaRPr lang="it-IT" sz="3200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Se  utilizzi un mezzo pubblico per andare a scuola (treno, autobus, ecc.) segui queste regole:</a:t>
            </a:r>
          </a:p>
          <a:p>
            <a:r>
              <a:rPr lang="it-IT" sz="2400" b="1" dirty="0" smtClean="0"/>
              <a:t>Indossa sempre la mascherina</a:t>
            </a:r>
          </a:p>
          <a:p>
            <a:r>
              <a:rPr lang="it-IT" sz="2400" b="1" dirty="0" smtClean="0"/>
              <a:t>Non ti toccare il viso con le mani senza averle prima disinfettate</a:t>
            </a:r>
          </a:p>
          <a:p>
            <a:r>
              <a:rPr lang="it-IT" sz="2400" b="1" dirty="0" smtClean="0"/>
              <a:t>Rispetta le regole da seguire a bordo (posti a sedere, posti in piedi, distanziamenti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Ingresso a scuola</a:t>
            </a:r>
            <a:endParaRPr lang="it-IT" sz="3200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Utilizza l’ingresso principale e timbra la </a:t>
            </a:r>
            <a:r>
              <a:rPr lang="it-IT" b="1" dirty="0" smtClean="0"/>
              <a:t>presenza </a:t>
            </a:r>
            <a:r>
              <a:rPr lang="it-IT" dirty="0" smtClean="0"/>
              <a:t>(servirà </a:t>
            </a:r>
            <a:r>
              <a:rPr lang="it-IT" dirty="0" smtClean="0"/>
              <a:t>anche per eventuali controlli di tracciamento)</a:t>
            </a:r>
          </a:p>
          <a:p>
            <a:r>
              <a:rPr lang="it-IT" b="1" dirty="0" smtClean="0"/>
              <a:t>Mantieni sempre la distanza </a:t>
            </a:r>
            <a:r>
              <a:rPr lang="it-IT" dirty="0" smtClean="0"/>
              <a:t>di almeno un metro dagli altri</a:t>
            </a:r>
          </a:p>
          <a:p>
            <a:r>
              <a:rPr lang="it-IT" b="1" dirty="0" smtClean="0"/>
              <a:t>Indossa sempre la mascherina tranne nei casi in cui è consentito toglierla</a:t>
            </a:r>
            <a:endParaRPr lang="it-IT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Sanificazione dei locali</a:t>
            </a:r>
            <a:endParaRPr lang="it-IT" sz="3200" dirty="0">
              <a:solidFill>
                <a:srgbClr val="00B05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544616"/>
          </a:xfrm>
        </p:spPr>
        <p:txBody>
          <a:bodyPr>
            <a:normAutofit fontScale="92500" lnSpcReduction="10000"/>
          </a:bodyPr>
          <a:lstStyle/>
          <a:p>
            <a:r>
              <a:rPr lang="it-IT" sz="2400" b="1" dirty="0" smtClean="0"/>
              <a:t>Controlla e segui il piano delle pulizie giornaliera</a:t>
            </a:r>
          </a:p>
          <a:p>
            <a:r>
              <a:rPr lang="it-IT" sz="2400" b="1" dirty="0" smtClean="0"/>
              <a:t>Sanifica le mani con il liquido disinfettante</a:t>
            </a:r>
          </a:p>
          <a:p>
            <a:r>
              <a:rPr lang="it-IT" sz="2400" b="1" dirty="0" smtClean="0"/>
              <a:t>Pulisci con detergente neutro le superfici dei locali generali</a:t>
            </a:r>
          </a:p>
          <a:p>
            <a:r>
              <a:rPr lang="it-IT" sz="2400" b="1" dirty="0" smtClean="0"/>
              <a:t>Presta particolare  attenzione alle superfici più toccate quali maniglie e barre delle porte, delle finestre, sedie e braccioli, tavoli/banchi</a:t>
            </a:r>
            <a:r>
              <a:rPr lang="it-IT" sz="2400" b="1" dirty="0" smtClean="0"/>
              <a:t>/ cattedre</a:t>
            </a:r>
            <a:r>
              <a:rPr lang="it-IT" sz="2400" b="1" dirty="0" smtClean="0"/>
              <a:t>, interruttori della luce, corrimano, rubinetti dell’acqua, pulsanti dell’ascensore</a:t>
            </a:r>
          </a:p>
          <a:p>
            <a:r>
              <a:rPr lang="it-IT" sz="2400" b="1" dirty="0" smtClean="0"/>
              <a:t>Ricordati di aerare bene i locali</a:t>
            </a:r>
          </a:p>
          <a:p>
            <a:r>
              <a:rPr lang="it-IT" sz="2400" b="1" dirty="0" smtClean="0"/>
              <a:t>La pulizia delle aule va fatta almeno due volte al giorno</a:t>
            </a:r>
          </a:p>
          <a:p>
            <a:r>
              <a:rPr lang="it-IT" sz="2400" b="1" dirty="0" smtClean="0"/>
              <a:t>I servizi igienici sono dei punti di particolare criticità nella prevenzione del rischio- vanno puliti più volte al giorno, con detergenti specifici</a:t>
            </a:r>
          </a:p>
          <a:p>
            <a:r>
              <a:rPr lang="it-IT" sz="2400" b="1" dirty="0" smtClean="0"/>
              <a:t>Le finestre dei servizi igienici devono rimanere sempre aperte</a:t>
            </a:r>
          </a:p>
          <a:p>
            <a:r>
              <a:rPr lang="it-IT" sz="2400" b="1" dirty="0" smtClean="0"/>
              <a:t>Ricordati di compilare e firmare il tuo foglio di lavoro e consegnarlo alla fine della giornata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Vigilanza degli alunni che escono dalla classe durante le lezioni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smtClean="0"/>
              <a:t>Gli studenti possono alzarsi e uscire dall’aula</a:t>
            </a:r>
            <a:r>
              <a:rPr lang="it-IT" dirty="0" smtClean="0"/>
              <a:t> indossando la mascherina, ma </a:t>
            </a:r>
            <a:r>
              <a:rPr lang="it-IT" b="1" dirty="0" smtClean="0"/>
              <a:t>solo uno per volta </a:t>
            </a:r>
            <a:r>
              <a:rPr lang="it-IT" dirty="0" smtClean="0"/>
              <a:t>per recarsi ai servizi igienici</a:t>
            </a:r>
          </a:p>
          <a:p>
            <a:r>
              <a:rPr lang="it-IT" b="1" dirty="0"/>
              <a:t>S</a:t>
            </a:r>
            <a:r>
              <a:rPr lang="it-IT" b="1" dirty="0" smtClean="0"/>
              <a:t>orveglia </a:t>
            </a:r>
            <a:r>
              <a:rPr lang="it-IT" dirty="0" smtClean="0"/>
              <a:t>affinché non si creino assembramenti nei corridoi, ai servizi o ai distributori</a:t>
            </a:r>
          </a:p>
          <a:p>
            <a:r>
              <a:rPr lang="it-IT" b="1" dirty="0" smtClean="0"/>
              <a:t>Vanno segnalati tutti i casi in cui gli studenti non si attengono alle regole nei corridoi</a:t>
            </a:r>
          </a:p>
          <a:p>
            <a:r>
              <a:rPr lang="it-IT" dirty="0" smtClean="0"/>
              <a:t>Gli </a:t>
            </a:r>
            <a:r>
              <a:rPr lang="it-IT" b="1" dirty="0" smtClean="0"/>
              <a:t>studenti possono mangiare </a:t>
            </a:r>
            <a:r>
              <a:rPr lang="it-IT" dirty="0" smtClean="0"/>
              <a:t>ma solo </a:t>
            </a:r>
            <a:r>
              <a:rPr lang="it-IT" b="1" dirty="0" smtClean="0"/>
              <a:t>seduti al loro banco</a:t>
            </a:r>
            <a:endParaRPr lang="it-IT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428</TotalTime>
  <Words>752</Words>
  <Application>Microsoft Office PowerPoint</Application>
  <PresentationFormat>Presentazione su schermo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Terra</vt:lpstr>
      <vt:lpstr>Presentazione standard di PowerPoint</vt:lpstr>
      <vt:lpstr>CONTROLLI DA FARE</vt:lpstr>
      <vt:lpstr>Precauzioni da prendere a scuola</vt:lpstr>
      <vt:lpstr>    I comportamenti da seguire in presenza di altre persone distanziamento e uso mascherine    </vt:lpstr>
      <vt:lpstr>Come indossare la mascherina</vt:lpstr>
      <vt:lpstr>trasporti</vt:lpstr>
      <vt:lpstr>Ingresso a scuola</vt:lpstr>
      <vt:lpstr>Sanificazione dei locali</vt:lpstr>
      <vt:lpstr>Vigilanza degli alunni che escono dalla classe durante le lezioni</vt:lpstr>
      <vt:lpstr>Regolamento di Istituto </vt:lpstr>
      <vt:lpstr>Hai tosse e febbre a scuola. Cosa fare? </vt:lpstr>
      <vt:lpstr>Un alunno ha la febbre, tosse o altri sintomi a scuola. Che fare?</vt:lpstr>
      <vt:lpstr>L’importanza del tracciamento dei contatti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D’ ISTRUZIONE SUPERIORE PIETRO MAZZONE ROCCELLA JONICA</dc:title>
  <dc:creator>Utente Windows</dc:creator>
  <cp:lastModifiedBy>COMPUTER</cp:lastModifiedBy>
  <cp:revision>32</cp:revision>
  <dcterms:created xsi:type="dcterms:W3CDTF">2020-09-18T09:01:58Z</dcterms:created>
  <dcterms:modified xsi:type="dcterms:W3CDTF">2020-09-19T19:21:41Z</dcterms:modified>
</cp:coreProperties>
</file>